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6" r:id="rId4"/>
  </p:sldMasterIdLst>
  <p:notesMasterIdLst>
    <p:notesMasterId r:id="rId21"/>
  </p:notesMasterIdLst>
  <p:sldIdLst>
    <p:sldId id="256" r:id="rId5"/>
    <p:sldId id="257" r:id="rId6"/>
    <p:sldId id="261" r:id="rId7"/>
    <p:sldId id="263" r:id="rId8"/>
    <p:sldId id="259" r:id="rId9"/>
    <p:sldId id="260" r:id="rId10"/>
    <p:sldId id="262" r:id="rId11"/>
    <p:sldId id="264" r:id="rId12"/>
    <p:sldId id="265" r:id="rId13"/>
    <p:sldId id="266" r:id="rId14"/>
    <p:sldId id="267" r:id="rId15"/>
    <p:sldId id="268" r:id="rId16"/>
    <p:sldId id="269" r:id="rId17"/>
    <p:sldId id="270" r:id="rId18"/>
    <p:sldId id="271" r:id="rId19"/>
    <p:sldId id="273" r:id="rId20"/>
  </p:sldIdLst>
  <p:sldSz cx="12192000" cy="6858000"/>
  <p:notesSz cx="7010400" cy="92964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94DCA-342E-42DC-8A36-B75BCAA67005}" v="16" dt="2023-09-05T21:39:32.9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49" autoAdjust="0"/>
  </p:normalViewPr>
  <p:slideViewPr>
    <p:cSldViewPr snapToGrid="0">
      <p:cViewPr varScale="1">
        <p:scale>
          <a:sx n="72" d="100"/>
          <a:sy n="72" d="100"/>
        </p:scale>
        <p:origin x="122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E0A0D5-8F98-4CC1-A28E-021F0B6B475C}" type="datetimeFigureOut">
              <a:rPr lang="en-US" smtClean="0"/>
              <a:t>9/12/2023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03C52C-5E29-41AF-BAA3-8217E886DA08}" type="slidenum">
              <a:rPr lang="en-US" smtClean="0"/>
              <a:t>‹#›</a:t>
            </a:fld>
            <a:endParaRPr lang="en-US"/>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following presentation is information provided by the Oregon School Activities Association to shot clock operators, head boys’ and girls’ varsity and assistant varsity coaches, and varsity basketball officials for the 2023-2024 basketball season</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a:t>
            </a:fld>
            <a:endParaRPr lang="en-US"/>
          </a:p>
        </p:txBody>
      </p:sp>
    </p:spTree>
    <p:extLst>
      <p:ext uri="{BB962C8B-B14F-4D97-AF65-F5344CB8AC3E}">
        <p14:creationId xmlns:p14="http://schemas.microsoft.com/office/powerpoint/2010/main" val="3077843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5) There is an inadvertent whistle with no team control at the time of the whistle.</a:t>
            </a:r>
          </a:p>
          <a:p>
            <a:pPr eaLnBrk="1" hangingPunct="1">
              <a:spcBef>
                <a:spcPct val="0"/>
              </a:spcBef>
            </a:pPr>
            <a:r>
              <a:rPr lang="en-US" altLang="en-US" dirty="0"/>
              <a:t>6) If a held ball occurs and a change of team possession takes place.</a:t>
            </a:r>
          </a:p>
          <a:p>
            <a:pPr eaLnBrk="1" hangingPunct="1">
              <a:spcBef>
                <a:spcPct val="0"/>
              </a:spcBef>
            </a:pPr>
            <a:r>
              <a:rPr lang="en-US" altLang="en-US" dirty="0"/>
              <a:t>7) If a try/tap FAILS to hit the rim and is recovered by the opponent.</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10</a:t>
            </a:fld>
            <a:endParaRPr lang="en-US"/>
          </a:p>
        </p:txBody>
      </p:sp>
    </p:spTree>
    <p:extLst>
      <p:ext uri="{BB962C8B-B14F-4D97-AF65-F5344CB8AC3E}">
        <p14:creationId xmlns:p14="http://schemas.microsoft.com/office/powerpoint/2010/main" val="81219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t>The shot clock will not be reset when:</a:t>
            </a:r>
          </a:p>
          <a:p>
            <a:pPr eaLnBrk="1" hangingPunct="1">
              <a:spcBef>
                <a:spcPct val="0"/>
              </a:spcBef>
            </a:pPr>
            <a:r>
              <a:rPr lang="en-US" altLang="en-US" sz="1200" dirty="0"/>
              <a:t>1) The offense retains possession after the following:</a:t>
            </a:r>
          </a:p>
          <a:p>
            <a:pPr lvl="1" eaLnBrk="1" hangingPunct="1">
              <a:spcBef>
                <a:spcPct val="0"/>
              </a:spcBef>
            </a:pPr>
            <a:r>
              <a:rPr lang="en-US" altLang="en-US" sz="1200" dirty="0"/>
              <a:t>a held ball</a:t>
            </a:r>
          </a:p>
          <a:p>
            <a:pPr lvl="1" eaLnBrk="1" hangingPunct="1">
              <a:spcBef>
                <a:spcPct val="0"/>
              </a:spcBef>
            </a:pPr>
            <a:r>
              <a:rPr lang="en-US" altLang="en-US" sz="1200" dirty="0"/>
              <a:t>An out-of-bounds violation</a:t>
            </a:r>
          </a:p>
          <a:p>
            <a:pPr eaLnBrk="1" hangingPunct="1">
              <a:spcBef>
                <a:spcPct val="0"/>
              </a:spcBef>
            </a:pPr>
            <a:r>
              <a:rPr lang="en-US" altLang="en-US" sz="1200" dirty="0"/>
              <a:t>2) There is an injured player for either team.</a:t>
            </a:r>
          </a:p>
          <a:p>
            <a:pPr eaLnBrk="1" hangingPunct="1">
              <a:spcBef>
                <a:spcPct val="0"/>
              </a:spcBef>
            </a:pPr>
            <a:r>
              <a:rPr lang="en-US" altLang="en-US" sz="1200" dirty="0"/>
              <a:t>3) There is a timeout called by either team, official or media.</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11</a:t>
            </a:fld>
            <a:endParaRPr lang="en-US"/>
          </a:p>
        </p:txBody>
      </p:sp>
    </p:spTree>
    <p:extLst>
      <p:ext uri="{BB962C8B-B14F-4D97-AF65-F5344CB8AC3E}">
        <p14:creationId xmlns:p14="http://schemas.microsoft.com/office/powerpoint/2010/main" val="3611145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4)A double foul occurs unless one of the fouls is a flagrant foul.</a:t>
            </a:r>
          </a:p>
          <a:p>
            <a:pPr eaLnBrk="1" hangingPunct="1">
              <a:spcBef>
                <a:spcPct val="0"/>
              </a:spcBef>
            </a:pPr>
            <a:r>
              <a:rPr lang="en-US" altLang="en-US" dirty="0"/>
              <a:t>5) There is technical foul on the offensive team.</a:t>
            </a:r>
          </a:p>
          <a:p>
            <a:pPr eaLnBrk="1" hangingPunct="1">
              <a:spcBef>
                <a:spcPct val="0"/>
              </a:spcBef>
            </a:pPr>
            <a:r>
              <a:rPr lang="en-US" altLang="en-US" dirty="0"/>
              <a:t>6) There is an inadvertent whistle with team control.</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12</a:t>
            </a:fld>
            <a:endParaRPr lang="en-US"/>
          </a:p>
        </p:txBody>
      </p:sp>
    </p:spTree>
    <p:extLst>
      <p:ext uri="{BB962C8B-B14F-4D97-AF65-F5344CB8AC3E}">
        <p14:creationId xmlns:p14="http://schemas.microsoft.com/office/powerpoint/2010/main" val="1442974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the shot clock to run when:</a:t>
            </a:r>
          </a:p>
          <a:p>
            <a:r>
              <a:rPr lang="en-US" dirty="0"/>
              <a:t>	- When the defensive team touches the ball but does NOT gain control.</a:t>
            </a:r>
          </a:p>
          <a:p>
            <a:r>
              <a:rPr lang="en-US" dirty="0"/>
              <a:t>	- When a blocked try/tap is recovered by the OFFENSIVE team.</a:t>
            </a:r>
          </a:p>
          <a:p>
            <a:r>
              <a:rPr lang="en-US" dirty="0"/>
              <a:t>	- When a try/tap ails to hit a ring or flange and is recovered by the OFFENSIVE team.</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13</a:t>
            </a:fld>
            <a:endParaRPr lang="en-US"/>
          </a:p>
        </p:txBody>
      </p:sp>
    </p:spTree>
    <p:extLst>
      <p:ext uri="{BB962C8B-B14F-4D97-AF65-F5344CB8AC3E}">
        <p14:creationId xmlns:p14="http://schemas.microsoft.com/office/powerpoint/2010/main" val="412677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visible 10 second count in the backcourt with a shot clock. If the shot clock is at 25 and the ball is in the backcourt, it is a violation.</a:t>
            </a:r>
          </a:p>
          <a:p>
            <a:r>
              <a:rPr lang="en-US" dirty="0"/>
              <a:t>If the shot clock gets to 30 seconds, the ball is still in the backcourt and Team A calls a timeout, there is still no visible 10 second count in the backcourt with a shot clock.  If the shot clock is at 20 and the ball is in the backcourt, it is a violation.</a:t>
            </a:r>
          </a:p>
          <a:p>
            <a:r>
              <a:rPr lang="en-US" dirty="0"/>
              <a:t>Rule 9-10 ( Closely guarded) is to continue to be called while the ball is in the front court.</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14</a:t>
            </a:fld>
            <a:endParaRPr lang="en-US"/>
          </a:p>
        </p:txBody>
      </p:sp>
    </p:spTree>
    <p:extLst>
      <p:ext uri="{BB962C8B-B14F-4D97-AF65-F5344CB8AC3E}">
        <p14:creationId xmlns:p14="http://schemas.microsoft.com/office/powerpoint/2010/main" val="3228731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a:t>Be slow to reset the clock when there is a touch by the opponent. Keep in mind that the mere touching of the ball by an opponent does not start a new shot clock period when the SAME TEAM remains in control of the ball.</a:t>
            </a:r>
          </a:p>
          <a:p>
            <a:endParaRPr lang="en-US"/>
          </a:p>
        </p:txBody>
      </p:sp>
      <p:sp>
        <p:nvSpPr>
          <p:cNvPr id="4" name="Slide Number Placeholder 3"/>
          <p:cNvSpPr>
            <a:spLocks noGrp="1"/>
          </p:cNvSpPr>
          <p:nvPr>
            <p:ph type="sldNum" sz="quarter" idx="5"/>
          </p:nvPr>
        </p:nvSpPr>
        <p:spPr/>
        <p:txBody>
          <a:bodyPr/>
          <a:lstStyle/>
          <a:p>
            <a:fld id="{5603C52C-5E29-41AF-BAA3-8217E886DA08}" type="slidenum">
              <a:rPr lang="en-US" smtClean="0"/>
              <a:t>15</a:t>
            </a:fld>
            <a:endParaRPr lang="en-US"/>
          </a:p>
        </p:txBody>
      </p:sp>
    </p:spTree>
    <p:extLst>
      <p:ext uri="{BB962C8B-B14F-4D97-AF65-F5344CB8AC3E}">
        <p14:creationId xmlns:p14="http://schemas.microsoft.com/office/powerpoint/2010/main" val="690815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Should you have any questions concerning the content of this presentation, please feel free to contact one of the listed personnel for further information.  Best of luck to all of you and thank you for your help as we transition into the shot clock for all varsity basketball contests for the OSAA.</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16</a:t>
            </a:fld>
            <a:endParaRPr lang="en-US"/>
          </a:p>
        </p:txBody>
      </p:sp>
    </p:spTree>
    <p:extLst>
      <p:ext uri="{BB962C8B-B14F-4D97-AF65-F5344CB8AC3E}">
        <p14:creationId xmlns:p14="http://schemas.microsoft.com/office/powerpoint/2010/main" val="180450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35 second shot clock to be used for all OSAA varsity contests.</a:t>
            </a:r>
          </a:p>
          <a:p>
            <a:r>
              <a:rPr lang="en-US" dirty="0">
                <a:latin typeface="Arial" panose="020B0604020202020204" pitchFamily="34" charset="0"/>
                <a:cs typeface="Arial" panose="020B0604020202020204" pitchFamily="34" charset="0"/>
              </a:rPr>
              <a:t>The use of the shot clock for the entire game, including overtime periods, except when there is less time remaining on the game clock than on the shot clock, then turn shot clock off.</a:t>
            </a:r>
          </a:p>
          <a:p>
            <a:r>
              <a:rPr lang="en-US" dirty="0">
                <a:latin typeface="Arial" panose="020B0604020202020204" pitchFamily="34" charset="0"/>
                <a:cs typeface="Arial" panose="020B0604020202020204" pitchFamily="34" charset="0"/>
              </a:rPr>
              <a:t>The shot clock will continue to be used when 35 point score differential protocols are in place.</a:t>
            </a:r>
          </a:p>
          <a:p>
            <a:r>
              <a:rPr lang="en-US" dirty="0">
                <a:latin typeface="Arial" panose="020B0604020202020204" pitchFamily="34" charset="0"/>
                <a:cs typeface="Arial" panose="020B0604020202020204" pitchFamily="34" charset="0"/>
              </a:rPr>
              <a:t>An alternate time device (a stop watch) is required at the scorer’s table should the shot clock fail.</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2</a:t>
            </a:fld>
            <a:endParaRPr lang="en-US"/>
          </a:p>
        </p:txBody>
      </p:sp>
    </p:spTree>
    <p:extLst>
      <p:ext uri="{BB962C8B-B14F-4D97-AF65-F5344CB8AC3E}">
        <p14:creationId xmlns:p14="http://schemas.microsoft.com/office/powerpoint/2010/main" val="405354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shot clock does not stop play unless recognized by an official’s whistle, EVEN IF THE HORN SOUNDS.</a:t>
            </a:r>
          </a:p>
          <a:p>
            <a:r>
              <a:rPr lang="en-US"/>
              <a:t>Allow the game official to make the final decision when there is doubt as to whether the score was made within the shot clock time period or whether a try for goal contacted the rim or flange.</a:t>
            </a:r>
          </a:p>
          <a:p>
            <a:endParaRPr lang="en-US"/>
          </a:p>
        </p:txBody>
      </p:sp>
      <p:sp>
        <p:nvSpPr>
          <p:cNvPr id="4" name="Slide Number Placeholder 3"/>
          <p:cNvSpPr>
            <a:spLocks noGrp="1"/>
          </p:cNvSpPr>
          <p:nvPr>
            <p:ph type="sldNum" sz="quarter" idx="5"/>
          </p:nvPr>
        </p:nvSpPr>
        <p:spPr/>
        <p:txBody>
          <a:bodyPr/>
          <a:lstStyle/>
          <a:p>
            <a:fld id="{5603C52C-5E29-41AF-BAA3-8217E886DA08}" type="slidenum">
              <a:rPr lang="en-US" smtClean="0"/>
              <a:t>3</a:t>
            </a:fld>
            <a:endParaRPr lang="en-US"/>
          </a:p>
        </p:txBody>
      </p:sp>
    </p:spTree>
    <p:extLst>
      <p:ext uri="{BB962C8B-B14F-4D97-AF65-F5344CB8AC3E}">
        <p14:creationId xmlns:p14="http://schemas.microsoft.com/office/powerpoint/2010/main" val="269017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When an obvious mistake by the shot clock operator has occurred in failing to set or reset the shot clock, the mistake may be corrected in the shot clock period in which it occurred only when the referee has definite information relative to the mistake and time involved.</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4</a:t>
            </a:fld>
            <a:endParaRPr lang="en-US"/>
          </a:p>
        </p:txBody>
      </p:sp>
    </p:spTree>
    <p:extLst>
      <p:ext uri="{BB962C8B-B14F-4D97-AF65-F5344CB8AC3E}">
        <p14:creationId xmlns:p14="http://schemas.microsoft.com/office/powerpoint/2010/main" val="3294089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signals are to be used for communication with the shot clock:</a:t>
            </a:r>
          </a:p>
          <a:p>
            <a:endParaRPr lang="en-US" dirty="0"/>
          </a:p>
          <a:p>
            <a:r>
              <a:rPr lang="en-US" dirty="0"/>
              <a:t>(Play Pic A) SHOT CLOCK RESET:  The use of the index finger raised above the head in a circular motion 2-3 times.  Generally to be used if an offensive rebound has been secured in which the ball touched the rim or flange.</a:t>
            </a:r>
          </a:p>
          <a:p>
            <a:endParaRPr lang="en-US" dirty="0"/>
          </a:p>
          <a:p>
            <a:r>
              <a:rPr lang="en-US" dirty="0"/>
              <a:t>If there is a shot clock violation, the following three signals should be used in order:</a:t>
            </a:r>
          </a:p>
          <a:p>
            <a:endParaRPr lang="en-US" dirty="0"/>
          </a:p>
          <a:p>
            <a:r>
              <a:rPr lang="en-US" dirty="0"/>
              <a:t>(Play Pic B) STOP CLOCK:  Whistle is blown and arm is extended above the head to indicate the clock should be stopped.</a:t>
            </a:r>
          </a:p>
          <a:p>
            <a:endParaRPr lang="en-US" dirty="0"/>
          </a:p>
          <a:p>
            <a:r>
              <a:rPr lang="en-US" dirty="0"/>
              <a:t>SHOT CLOCK VIOLATION:  One hand placed on top of the head and moved up and down 2-3 times.</a:t>
            </a:r>
          </a:p>
          <a:p>
            <a:endParaRPr lang="en-US" dirty="0"/>
          </a:p>
          <a:p>
            <a:r>
              <a:rPr lang="en-US" dirty="0"/>
              <a:t>DIRECTIONAL SIGNAL: Simply point with one arm the direction of the team receiving the ball is to go.</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5</a:t>
            </a:fld>
            <a:endParaRPr lang="en-US"/>
          </a:p>
        </p:txBody>
      </p:sp>
    </p:spTree>
    <p:extLst>
      <p:ext uri="{BB962C8B-B14F-4D97-AF65-F5344CB8AC3E}">
        <p14:creationId xmlns:p14="http://schemas.microsoft.com/office/powerpoint/2010/main" val="123030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a:t>The shot clock operator will need to understand when to start the shot clock.  The shot clock operator needs to start the clock when a team gains possession on a  rebound, a jump ball or when a team gains possession on a loose ball after a rebound or jump ball.  The shot clock operator also will start the shot clock when an official gives the start the clock signal when the official drops the arm down when an inbound players touches the ball on a throw-in.</a:t>
            </a:r>
          </a:p>
          <a:p>
            <a:endParaRPr lang="en-US"/>
          </a:p>
        </p:txBody>
      </p:sp>
      <p:sp>
        <p:nvSpPr>
          <p:cNvPr id="4" name="Slide Number Placeholder 3"/>
          <p:cNvSpPr>
            <a:spLocks noGrp="1"/>
          </p:cNvSpPr>
          <p:nvPr>
            <p:ph type="sldNum" sz="quarter" idx="5"/>
          </p:nvPr>
        </p:nvSpPr>
        <p:spPr/>
        <p:txBody>
          <a:bodyPr/>
          <a:lstStyle/>
          <a:p>
            <a:fld id="{5603C52C-5E29-41AF-BAA3-8217E886DA08}" type="slidenum">
              <a:rPr lang="en-US" smtClean="0"/>
              <a:t>6</a:t>
            </a:fld>
            <a:endParaRPr lang="en-US"/>
          </a:p>
        </p:txBody>
      </p:sp>
    </p:spTree>
    <p:extLst>
      <p:ext uri="{BB962C8B-B14F-4D97-AF65-F5344CB8AC3E}">
        <p14:creationId xmlns:p14="http://schemas.microsoft.com/office/powerpoint/2010/main" val="20552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a:t>Shot clock operators should allow the shot clock to run during loose ball situations and during a try for a goal.  Be patient to reset the clock.</a:t>
            </a:r>
          </a:p>
          <a:p>
            <a:pPr eaLnBrk="1" hangingPunct="1"/>
            <a:r>
              <a:rPr lang="en-US" altLang="en-US"/>
              <a:t>Shot clock operators should turn off the shot clock where there is a reset situation and there is less than 35 seconds remaining on the game clock.</a:t>
            </a:r>
          </a:p>
          <a:p>
            <a:endParaRPr lang="en-US"/>
          </a:p>
        </p:txBody>
      </p:sp>
      <p:sp>
        <p:nvSpPr>
          <p:cNvPr id="4" name="Slide Number Placeholder 3"/>
          <p:cNvSpPr>
            <a:spLocks noGrp="1"/>
          </p:cNvSpPr>
          <p:nvPr>
            <p:ph type="sldNum" sz="quarter" idx="5"/>
          </p:nvPr>
        </p:nvSpPr>
        <p:spPr/>
        <p:txBody>
          <a:bodyPr/>
          <a:lstStyle/>
          <a:p>
            <a:fld id="{5603C52C-5E29-41AF-BAA3-8217E886DA08}" type="slidenum">
              <a:rPr lang="en-US" smtClean="0"/>
              <a:t>7</a:t>
            </a:fld>
            <a:endParaRPr lang="en-US"/>
          </a:p>
        </p:txBody>
      </p:sp>
    </p:spTree>
    <p:extLst>
      <p:ext uri="{BB962C8B-B14F-4D97-AF65-F5344CB8AC3E}">
        <p14:creationId xmlns:p14="http://schemas.microsoft.com/office/powerpoint/2010/main" val="82075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So here is a quick review that will help in critical situations.</a:t>
            </a:r>
          </a:p>
          <a:p>
            <a:pPr>
              <a:defRPr/>
            </a:pPr>
            <a:r>
              <a:rPr lang="en-US" dirty="0"/>
              <a:t>Allow the clock to continue to run when:</a:t>
            </a:r>
          </a:p>
          <a:p>
            <a:pPr marL="524123" indent="-524123">
              <a:buFontTx/>
              <a:buAutoNum type="arabicParenR"/>
              <a:defRPr/>
            </a:pPr>
            <a:r>
              <a:rPr lang="en-US" dirty="0"/>
              <a:t>The defensive team touches the ball but does NOT  gain CONTROL</a:t>
            </a:r>
          </a:p>
          <a:p>
            <a:pPr marL="524123" indent="-524123">
              <a:buFontTx/>
              <a:buAutoNum type="arabicParenR"/>
              <a:defRPr/>
            </a:pPr>
            <a:r>
              <a:rPr lang="en-US" dirty="0"/>
              <a:t>A blocked try/tap is recovered by the OFFENSIVE team</a:t>
            </a:r>
          </a:p>
          <a:p>
            <a:pPr marL="524123" indent="-524123">
              <a:buFontTx/>
              <a:buAutoNum type="arabicParenR"/>
              <a:defRPr/>
            </a:pPr>
            <a:r>
              <a:rPr lang="en-US" dirty="0"/>
              <a:t> a try/tap FAILS to hit ring and is recovered by OFFENSIVE team</a:t>
            </a:r>
          </a:p>
          <a:p>
            <a:pPr marL="524123" indent="-524123">
              <a:buFontTx/>
              <a:buAutoNum type="arabicParenR"/>
              <a:defRPr/>
            </a:pPr>
            <a:r>
              <a:rPr lang="en-US" dirty="0"/>
              <a:t>A try for a goal is attempted …be patient to reset</a:t>
            </a:r>
          </a:p>
          <a:p>
            <a:pPr marL="524123" indent="-524123">
              <a:buFontTx/>
              <a:buAutoNum type="arabicParenR"/>
              <a:defRPr/>
            </a:pPr>
            <a:r>
              <a:rPr lang="en-US" dirty="0"/>
              <a:t>A field goal is attempted at the wrong basket</a:t>
            </a:r>
          </a:p>
          <a:p>
            <a:pPr marL="524123" indent="-524123">
              <a:buFontTx/>
              <a:buAutoNum type="arabicParenR"/>
              <a:defRPr/>
            </a:pPr>
            <a:r>
              <a:rPr lang="en-US" dirty="0"/>
              <a:t>During a loose ball the OFFENSE maintains possession.</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8</a:t>
            </a:fld>
            <a:endParaRPr lang="en-US"/>
          </a:p>
        </p:txBody>
      </p:sp>
    </p:spTree>
    <p:extLst>
      <p:ext uri="{BB962C8B-B14F-4D97-AF65-F5344CB8AC3E}">
        <p14:creationId xmlns:p14="http://schemas.microsoft.com/office/powerpoint/2010/main" val="3115105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next two slides will tell use when we should utilize a full reset on the shot clock.  The shot clock shall be fully reset when:</a:t>
            </a:r>
          </a:p>
          <a:p>
            <a:pPr marL="232943" indent="-232943">
              <a:buFontTx/>
              <a:buAutoNum type="arabicParenR"/>
              <a:defRPr/>
            </a:pPr>
            <a:r>
              <a:rPr lang="en-US" dirty="0"/>
              <a:t>There is a change of possession with a new team in control</a:t>
            </a:r>
          </a:p>
          <a:p>
            <a:pPr marL="232943" indent="-232943">
              <a:buFontTx/>
              <a:buAutoNum type="arabicParenR"/>
              <a:defRPr/>
            </a:pPr>
            <a:r>
              <a:rPr lang="en-US" dirty="0"/>
              <a:t>There is a single personal foul</a:t>
            </a:r>
          </a:p>
          <a:p>
            <a:pPr marL="232943" indent="-232943">
              <a:buFontTx/>
              <a:buAutoNum type="arabicParenR"/>
              <a:defRPr/>
            </a:pPr>
            <a:r>
              <a:rPr lang="en-US" dirty="0"/>
              <a:t>There is a single technical foul on the defensive team</a:t>
            </a:r>
          </a:p>
          <a:p>
            <a:pPr marL="232943" indent="-232943">
              <a:buFontTx/>
              <a:buAutoNum type="arabicParenR"/>
              <a:defRPr/>
            </a:pPr>
            <a:r>
              <a:rPr lang="en-US" dirty="0"/>
              <a:t>A try/shot hits the rim or flange then a team possesses the ball.</a:t>
            </a:r>
          </a:p>
          <a:p>
            <a:endParaRPr lang="en-US" dirty="0"/>
          </a:p>
        </p:txBody>
      </p:sp>
      <p:sp>
        <p:nvSpPr>
          <p:cNvPr id="4" name="Slide Number Placeholder 3"/>
          <p:cNvSpPr>
            <a:spLocks noGrp="1"/>
          </p:cNvSpPr>
          <p:nvPr>
            <p:ph type="sldNum" sz="quarter" idx="5"/>
          </p:nvPr>
        </p:nvSpPr>
        <p:spPr/>
        <p:txBody>
          <a:bodyPr/>
          <a:lstStyle/>
          <a:p>
            <a:fld id="{5603C52C-5E29-41AF-BAA3-8217E886DA08}" type="slidenum">
              <a:rPr lang="en-US" smtClean="0"/>
              <a:t>9</a:t>
            </a:fld>
            <a:endParaRPr lang="en-US"/>
          </a:p>
        </p:txBody>
      </p:sp>
    </p:spTree>
    <p:extLst>
      <p:ext uri="{BB962C8B-B14F-4D97-AF65-F5344CB8AC3E}">
        <p14:creationId xmlns:p14="http://schemas.microsoft.com/office/powerpoint/2010/main" val="3241389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1021568"/>
            <a:ext cx="8637073" cy="2541431"/>
          </a:xfrm>
        </p:spPr>
        <p:txBody>
          <a:bodyPr bIns="0" anchor="b">
            <a:normAutofit/>
          </a:bodyPr>
          <a:lstStyle>
            <a:lvl1pPr algn="l">
              <a:defRPr sz="6600"/>
            </a:lvl1pPr>
          </a:lstStyle>
          <a:p>
            <a:r>
              <a:rPr lang="en-US" dirty="0"/>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50590-9F9A-443B-9295-A3931D8194B1}" type="datetime1">
              <a:rPr lang="en-US" smtClean="0"/>
              <a:t>9/12/2023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057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6F347-1B2F-4097-AEB5-4A26FB45D67A}"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152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C1DEE0-34E5-4E0F-BEC1-4B8835F82CD1}"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6253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9/12/2023</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429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5B4BE-627A-4EC1-99E1-6F1AA97AB802}"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7053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FACF8-E63D-4673-A128-83547867BB7A}" type="datetime1">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817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BED6AC-4FBA-40BD-BE75-20DB64DA4BAD}"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1060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933C87-D201-458A-93C0-8EDD9AC92D93}" type="datetime1">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225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CE6829-5A25-485A-91B1-5D6D58BB9F23}" type="datetime1">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705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15346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111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40EB420-1875-490A-8C4B-7AAB939FBE08}" type="datetime1">
              <a:rPr lang="en-US" smtClean="0"/>
              <a:t>9/12/2023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429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9359126-4846-4E88-BDD9-5585CC877E47}" type="datetime1">
              <a:rPr lang="en-US" smtClean="0"/>
              <a:t>9/12/2023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ECB59C1-3B37-BF39-69DE-939628B6CA14}"/>
              </a:ext>
            </a:extLst>
          </p:cNvPr>
          <p:cNvPicPr>
            <a:picLocks noChangeAspect="1"/>
          </p:cNvPicPr>
          <p:nvPr userDrawn="1"/>
        </p:nvPicPr>
        <p:blipFill>
          <a:blip r:embed="rId15"/>
          <a:stretch>
            <a:fillRect/>
          </a:stretch>
        </p:blipFill>
        <p:spPr>
          <a:xfrm>
            <a:off x="10326613" y="0"/>
            <a:ext cx="1782147" cy="1782147"/>
          </a:xfrm>
          <a:prstGeom prst="rect">
            <a:avLst/>
          </a:prstGeom>
        </p:spPr>
      </p:pic>
    </p:spTree>
    <p:extLst>
      <p:ext uri="{BB962C8B-B14F-4D97-AF65-F5344CB8AC3E}">
        <p14:creationId xmlns:p14="http://schemas.microsoft.com/office/powerpoint/2010/main" val="9355919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7" Type="http://schemas.openxmlformats.org/officeDocument/2006/relationships/image" Target="../media/image3.png"/><Relationship Id="rId2" Type="http://schemas.microsoft.com/office/2007/relationships/media" Target="../media/media10.mp3"/><Relationship Id="rId1" Type="http://schemas.openxmlformats.org/officeDocument/2006/relationships/tags" Target="../tags/tag10.xml"/><Relationship Id="rId6" Type="http://schemas.openxmlformats.org/officeDocument/2006/relationships/image" Target="../media/image6.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media11.mp3"/><Relationship Id="rId7" Type="http://schemas.openxmlformats.org/officeDocument/2006/relationships/image" Target="../media/image3.png"/><Relationship Id="rId2" Type="http://schemas.microsoft.com/office/2007/relationships/media" Target="../media/media11.mp3"/><Relationship Id="rId1" Type="http://schemas.openxmlformats.org/officeDocument/2006/relationships/tags" Target="../tags/tag11.xml"/><Relationship Id="rId6" Type="http://schemas.openxmlformats.org/officeDocument/2006/relationships/image" Target="../media/image7.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media14.mp3"/><Relationship Id="rId2" Type="http://schemas.microsoft.com/office/2007/relationships/media" Target="../media/media14.mp3"/><Relationship Id="rId1" Type="http://schemas.openxmlformats.org/officeDocument/2006/relationships/tags" Target="../tags/tag12.xml"/><Relationship Id="rId6" Type="http://schemas.openxmlformats.org/officeDocument/2006/relationships/image" Target="../media/image3.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hyperlink" Target="mailto:camrust@pboa.org" TargetMode="External"/><Relationship Id="rId5" Type="http://schemas.openxmlformats.org/officeDocument/2006/relationships/hyperlink" Target="mailto:monicam@osaa.org" TargetMode="Externa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7" Type="http://schemas.openxmlformats.org/officeDocument/2006/relationships/image" Target="../media/image3.pn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3.png"/><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5.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3.png"/><Relationship Id="rId2" Type="http://schemas.microsoft.com/office/2007/relationships/media" Target="../media/media9.mp3"/><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2976883" y="1674100"/>
            <a:ext cx="6098705" cy="3718823"/>
          </a:xfrm>
        </p:spPr>
        <p:txBody>
          <a:bodyPr anchor="ctr">
            <a:normAutofit/>
          </a:bodyPr>
          <a:lstStyle/>
          <a:p>
            <a:pPr algn="ctr"/>
            <a:r>
              <a:rPr lang="en-US" sz="6600" dirty="0">
                <a:latin typeface="Arial" panose="020B0604020202020204" pitchFamily="34" charset="0"/>
                <a:cs typeface="Arial" panose="020B0604020202020204" pitchFamily="34" charset="0"/>
              </a:rPr>
              <a:t>BASKETBALL</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SHOT CLOCK</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TRAINING</a:t>
            </a:r>
            <a:br>
              <a:rPr lang="en-US" sz="5400" dirty="0">
                <a:latin typeface="Arial" panose="020B0604020202020204" pitchFamily="34" charset="0"/>
                <a:cs typeface="Arial" panose="020B0604020202020204" pitchFamily="34" charset="0"/>
              </a:rPr>
            </a:br>
            <a:br>
              <a:rPr lang="en-US" sz="5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pic>
        <p:nvPicPr>
          <p:cNvPr id="3" name="Slide 1 Shot Clock ">
            <a:hlinkClick r:id="" action="ppaction://media"/>
            <a:extLst>
              <a:ext uri="{FF2B5EF4-FFF2-40B4-BE49-F238E27FC236}">
                <a16:creationId xmlns:a16="http://schemas.microsoft.com/office/drawing/2014/main" id="{8FD469EF-1DB2-F5B5-8835-A88673299523}"/>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083482" y="6189228"/>
            <a:ext cx="609600" cy="609600"/>
          </a:xfrm>
          <a:prstGeom prst="rect">
            <a:avLst/>
          </a:prstGeom>
        </p:spPr>
      </p:pic>
    </p:spTree>
    <p:custDataLst>
      <p:tags r:id="rId1"/>
    </p:custDataLst>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5118"/>
    </mc:Choice>
    <mc:Fallback xmlns="">
      <p:transition spd="slow" advTm="251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46913" y="1295829"/>
            <a:ext cx="11567711" cy="1008993"/>
          </a:xfrm>
        </p:spPr>
        <p:txBody>
          <a:bodyPr>
            <a:normAutofit/>
          </a:bodyPr>
          <a:lstStyle/>
          <a:p>
            <a:pPr algn="ctr"/>
            <a:r>
              <a:rPr lang="en-US" b="1" dirty="0">
                <a:latin typeface="Arial" panose="020B0604020202020204" pitchFamily="34" charset="0"/>
                <a:cs typeface="Arial" panose="020B0604020202020204" pitchFamily="34" charset="0"/>
              </a:rPr>
              <a:t>FULL RESET ON THE SHOT CLOCK WHEN (2/2)</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119995" y="1952429"/>
            <a:ext cx="6900494" cy="3813942"/>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There is an inadvertent whistle with no team control at the time of the whistle. (Play clock stops also)</a:t>
            </a:r>
          </a:p>
          <a:p>
            <a:pPr>
              <a:lnSpc>
                <a:spcPct val="150000"/>
              </a:lnSpc>
            </a:pPr>
            <a:r>
              <a:rPr lang="en-US" sz="1800" dirty="0">
                <a:latin typeface="Arial" panose="020B0604020202020204" pitchFamily="34" charset="0"/>
                <a:cs typeface="Arial" panose="020B0604020202020204" pitchFamily="34" charset="0"/>
              </a:rPr>
              <a:t>If a held ball occurs and a change of team possession take place. (Play clock stops also)</a:t>
            </a:r>
          </a:p>
          <a:p>
            <a:pPr>
              <a:lnSpc>
                <a:spcPct val="150000"/>
              </a:lnSpc>
            </a:pPr>
            <a:r>
              <a:rPr lang="en-US" sz="1800" dirty="0">
                <a:latin typeface="Arial" panose="020B0604020202020204" pitchFamily="34" charset="0"/>
                <a:cs typeface="Arial" panose="020B0604020202020204" pitchFamily="34" charset="0"/>
              </a:rPr>
              <a:t>If a try/tap FAILS to hit the rim and is recovered by the opponent.</a:t>
            </a:r>
          </a:p>
          <a:p>
            <a:pPr marL="0" indent="0">
              <a:lnSpc>
                <a:spcPct val="150000"/>
              </a:lnSpc>
              <a:buNone/>
            </a:pPr>
            <a:endParaRPr lang="en-US" sz="1800" dirty="0">
              <a:latin typeface="Arial" panose="020B0604020202020204" pitchFamily="34" charset="0"/>
              <a:cs typeface="Arial" panose="020B0604020202020204" pitchFamily="34" charset="0"/>
            </a:endParaRPr>
          </a:p>
          <a:p>
            <a:pPr>
              <a:lnSpc>
                <a:spcPct val="150000"/>
              </a:lnSpc>
            </a:pPr>
            <a:endParaRPr lang="en-US" sz="1800" dirty="0">
              <a:latin typeface="Arial" panose="020B0604020202020204" pitchFamily="34" charset="0"/>
              <a:cs typeface="Arial" panose="020B0604020202020204" pitchFamily="34" charset="0"/>
            </a:endParaRPr>
          </a:p>
        </p:txBody>
      </p:sp>
      <p:pic>
        <p:nvPicPr>
          <p:cNvPr id="7" name="Picture 6" descr="shot clock.jpg">
            <a:extLst>
              <a:ext uri="{FF2B5EF4-FFF2-40B4-BE49-F238E27FC236}">
                <a16:creationId xmlns:a16="http://schemas.microsoft.com/office/drawing/2014/main" id="{AD204B02-635B-C6D8-0D4D-60BE6E8FC4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8069" y="3146006"/>
            <a:ext cx="2464772" cy="18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de 10 Shot Clock">
            <a:hlinkClick r:id="" action="ppaction://media"/>
            <a:extLst>
              <a:ext uri="{FF2B5EF4-FFF2-40B4-BE49-F238E27FC236}">
                <a16:creationId xmlns:a16="http://schemas.microsoft.com/office/drawing/2014/main" id="{96F96040-BADF-ADF2-23B4-49414256A84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832841" y="6248400"/>
            <a:ext cx="609600" cy="609600"/>
          </a:xfrm>
          <a:prstGeom prst="rect">
            <a:avLst/>
          </a:prstGeom>
        </p:spPr>
      </p:pic>
    </p:spTree>
    <p:custDataLst>
      <p:tags r:id="rId1"/>
    </p:custDataLst>
    <p:extLst>
      <p:ext uri="{BB962C8B-B14F-4D97-AF65-F5344CB8AC3E}">
        <p14:creationId xmlns:p14="http://schemas.microsoft.com/office/powerpoint/2010/main" val="28356039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6462"/>
    </mc:Choice>
    <mc:Fallback xmlns="">
      <p:transition spd="slow" advTm="36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6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733608" y="1210003"/>
            <a:ext cx="11567711" cy="1008993"/>
          </a:xfrm>
        </p:spPr>
        <p:txBody>
          <a:bodyPr>
            <a:normAutofit/>
          </a:bodyPr>
          <a:lstStyle/>
          <a:p>
            <a:pPr algn="ctr"/>
            <a:r>
              <a:rPr lang="en-US" b="1" dirty="0">
                <a:solidFill>
                  <a:srgbClr val="FF0000"/>
                </a:solidFill>
                <a:latin typeface="Arial" panose="020B0604020202020204" pitchFamily="34" charset="0"/>
                <a:cs typeface="Arial" panose="020B0604020202020204" pitchFamily="34" charset="0"/>
              </a:rPr>
              <a:t>NO</a:t>
            </a:r>
            <a:r>
              <a:rPr lang="en-US" b="1" dirty="0">
                <a:latin typeface="Arial" panose="020B0604020202020204" pitchFamily="34" charset="0"/>
                <a:cs typeface="Arial" panose="020B0604020202020204" pitchFamily="34" charset="0"/>
              </a:rPr>
              <a:t> RESET ON THE SHOT CLOCK WHEN (1/2)</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012693" y="2065282"/>
            <a:ext cx="6900494" cy="3582715"/>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The offense retains possession after the following:</a:t>
            </a:r>
          </a:p>
          <a:p>
            <a:pPr marL="0" indent="0">
              <a:lnSpc>
                <a:spcPct val="150000"/>
              </a:lnSpc>
              <a:buNone/>
            </a:pPr>
            <a:r>
              <a:rPr lang="en-US" sz="1800" dirty="0">
                <a:latin typeface="Arial" panose="020B0604020202020204" pitchFamily="34" charset="0"/>
                <a:cs typeface="Arial" panose="020B0604020202020204" pitchFamily="34" charset="0"/>
              </a:rPr>
              <a:t>	- a held ball.</a:t>
            </a:r>
          </a:p>
          <a:p>
            <a:pPr marL="0" indent="0">
              <a:lnSpc>
                <a:spcPct val="150000"/>
              </a:lnSpc>
              <a:buNone/>
            </a:pPr>
            <a:r>
              <a:rPr lang="en-US" sz="1800" dirty="0">
                <a:latin typeface="Arial" panose="020B0604020202020204" pitchFamily="34" charset="0"/>
                <a:cs typeface="Arial" panose="020B0604020202020204" pitchFamily="34" charset="0"/>
              </a:rPr>
              <a:t>	- an out of bounds violation.</a:t>
            </a:r>
          </a:p>
          <a:p>
            <a:pPr>
              <a:lnSpc>
                <a:spcPct val="150000"/>
              </a:lnSpc>
            </a:pPr>
            <a:r>
              <a:rPr lang="en-US" sz="1800" dirty="0">
                <a:latin typeface="Arial" panose="020B0604020202020204" pitchFamily="34" charset="0"/>
                <a:cs typeface="Arial" panose="020B0604020202020204" pitchFamily="34" charset="0"/>
              </a:rPr>
              <a:t>There is an injured player for either team.</a:t>
            </a:r>
          </a:p>
          <a:p>
            <a:pPr>
              <a:lnSpc>
                <a:spcPct val="150000"/>
              </a:lnSpc>
            </a:pPr>
            <a:r>
              <a:rPr lang="en-US" sz="1800" dirty="0">
                <a:latin typeface="Arial" panose="020B0604020202020204" pitchFamily="34" charset="0"/>
                <a:cs typeface="Arial" panose="020B0604020202020204" pitchFamily="34" charset="0"/>
              </a:rPr>
              <a:t>There is a timeout called by either team, official, or media.</a:t>
            </a:r>
          </a:p>
        </p:txBody>
      </p:sp>
      <p:pic>
        <p:nvPicPr>
          <p:cNvPr id="6" name="Picture 5" descr="no reset.jpg">
            <a:extLst>
              <a:ext uri="{FF2B5EF4-FFF2-40B4-BE49-F238E27FC236}">
                <a16:creationId xmlns:a16="http://schemas.microsoft.com/office/drawing/2014/main" id="{C1440A2B-922C-047D-9103-E93F0FDE60C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16636" y="2996871"/>
            <a:ext cx="2217467" cy="211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de 11 Shot Clock">
            <a:hlinkClick r:id="" action="ppaction://media"/>
            <a:extLst>
              <a:ext uri="{FF2B5EF4-FFF2-40B4-BE49-F238E27FC236}">
                <a16:creationId xmlns:a16="http://schemas.microsoft.com/office/drawing/2014/main" id="{CBE5AF20-C881-3631-8CB5-2A3698263F8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019951" y="6248400"/>
            <a:ext cx="609600" cy="609600"/>
          </a:xfrm>
          <a:prstGeom prst="rect">
            <a:avLst/>
          </a:prstGeom>
        </p:spPr>
      </p:pic>
    </p:spTree>
    <p:custDataLst>
      <p:tags r:id="rId1"/>
    </p:custDataLst>
    <p:extLst>
      <p:ext uri="{BB962C8B-B14F-4D97-AF65-F5344CB8AC3E}">
        <p14:creationId xmlns:p14="http://schemas.microsoft.com/office/powerpoint/2010/main" val="3356421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638"/>
    </mc:Choice>
    <mc:Fallback xmlns="">
      <p:transition spd="slow" advTm="276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619531" y="1210003"/>
            <a:ext cx="11567711" cy="1008993"/>
          </a:xfrm>
        </p:spPr>
        <p:txBody>
          <a:bodyPr>
            <a:normAutofit/>
          </a:bodyPr>
          <a:lstStyle/>
          <a:p>
            <a:pPr algn="ctr"/>
            <a:r>
              <a:rPr lang="en-US" b="1" dirty="0">
                <a:solidFill>
                  <a:srgbClr val="FF0000"/>
                </a:solidFill>
                <a:latin typeface="Arial" panose="020B0604020202020204" pitchFamily="34" charset="0"/>
                <a:cs typeface="Arial" panose="020B0604020202020204" pitchFamily="34" charset="0"/>
              </a:rPr>
              <a:t>NO</a:t>
            </a:r>
            <a:r>
              <a:rPr lang="en-US" b="1" dirty="0">
                <a:latin typeface="Arial" panose="020B0604020202020204" pitchFamily="34" charset="0"/>
                <a:cs typeface="Arial" panose="020B0604020202020204" pitchFamily="34" charset="0"/>
              </a:rPr>
              <a:t> RESET ON THE SHOT CLOCK WHEN (2/2)</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161983" y="2143707"/>
            <a:ext cx="6900494" cy="3582715"/>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A double foul occurs unless one of the fouls is a flagrant foul.</a:t>
            </a:r>
          </a:p>
          <a:p>
            <a:pPr>
              <a:lnSpc>
                <a:spcPct val="150000"/>
              </a:lnSpc>
            </a:pPr>
            <a:r>
              <a:rPr lang="en-US" sz="1800" dirty="0">
                <a:latin typeface="Arial" panose="020B0604020202020204" pitchFamily="34" charset="0"/>
                <a:cs typeface="Arial" panose="020B0604020202020204" pitchFamily="34" charset="0"/>
              </a:rPr>
              <a:t>There is a technical foul on the offensive team.</a:t>
            </a:r>
          </a:p>
          <a:p>
            <a:pPr>
              <a:lnSpc>
                <a:spcPct val="150000"/>
              </a:lnSpc>
            </a:pPr>
            <a:r>
              <a:rPr lang="en-US" sz="1800" dirty="0">
                <a:latin typeface="Arial" panose="020B0604020202020204" pitchFamily="34" charset="0"/>
                <a:cs typeface="Arial" panose="020B0604020202020204" pitchFamily="34" charset="0"/>
              </a:rPr>
              <a:t>There is an inadvertent whistle with team control.</a:t>
            </a:r>
          </a:p>
          <a:p>
            <a:pPr marL="0" indent="0">
              <a:lnSpc>
                <a:spcPct val="150000"/>
              </a:lnSpc>
              <a:buNone/>
            </a:pPr>
            <a:endParaRPr lang="en-US" sz="1800" dirty="0">
              <a:latin typeface="Arial" panose="020B0604020202020204" pitchFamily="34" charset="0"/>
              <a:cs typeface="Arial" panose="020B0604020202020204" pitchFamily="34" charset="0"/>
            </a:endParaRPr>
          </a:p>
          <a:p>
            <a:pPr>
              <a:lnSpc>
                <a:spcPct val="150000"/>
              </a:lnSpc>
            </a:pPr>
            <a:endParaRPr lang="en-US" sz="1800" dirty="0">
              <a:latin typeface="Arial" panose="020B0604020202020204" pitchFamily="34" charset="0"/>
              <a:cs typeface="Arial" panose="020B0604020202020204" pitchFamily="34" charset="0"/>
            </a:endParaRPr>
          </a:p>
          <a:p>
            <a:pPr>
              <a:lnSpc>
                <a:spcPct val="150000"/>
              </a:lnSpc>
            </a:pPr>
            <a:endParaRPr lang="en-US" sz="1800" dirty="0">
              <a:latin typeface="Arial" panose="020B0604020202020204" pitchFamily="34" charset="0"/>
              <a:cs typeface="Arial" panose="020B0604020202020204" pitchFamily="34" charset="0"/>
            </a:endParaRPr>
          </a:p>
        </p:txBody>
      </p:sp>
      <p:pic>
        <p:nvPicPr>
          <p:cNvPr id="6" name="Picture 5" descr="no reset.jpg">
            <a:extLst>
              <a:ext uri="{FF2B5EF4-FFF2-40B4-BE49-F238E27FC236}">
                <a16:creationId xmlns:a16="http://schemas.microsoft.com/office/drawing/2014/main" id="{C1440A2B-922C-047D-9103-E93F0FDE60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16636" y="2996871"/>
            <a:ext cx="2217467" cy="211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de 12 Shot Clock">
            <a:hlinkClick r:id="" action="ppaction://media"/>
            <a:extLst>
              <a:ext uri="{FF2B5EF4-FFF2-40B4-BE49-F238E27FC236}">
                <a16:creationId xmlns:a16="http://schemas.microsoft.com/office/drawing/2014/main" id="{6741F266-A650-51F9-FD90-AA4CC9785B6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80533" y="6248400"/>
            <a:ext cx="609600" cy="609600"/>
          </a:xfrm>
          <a:prstGeom prst="rect">
            <a:avLst/>
          </a:prstGeom>
        </p:spPr>
      </p:pic>
    </p:spTree>
    <p:extLst>
      <p:ext uri="{BB962C8B-B14F-4D97-AF65-F5344CB8AC3E}">
        <p14:creationId xmlns:p14="http://schemas.microsoft.com/office/powerpoint/2010/main" val="38408802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0206"/>
    </mc:Choice>
    <mc:Fallback xmlns="">
      <p:transition spd="slow" advTm="30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604523" y="1193193"/>
            <a:ext cx="8225973" cy="1008993"/>
          </a:xfrm>
        </p:spPr>
        <p:txBody>
          <a:bodyPr>
            <a:normAutofit/>
          </a:bodyPr>
          <a:lstStyle/>
          <a:p>
            <a:pPr algn="ctr"/>
            <a:r>
              <a:rPr lang="en-US" b="1" dirty="0">
                <a:latin typeface="Arial" panose="020B0604020202020204" pitchFamily="34" charset="0"/>
                <a:cs typeface="Arial" panose="020B0604020202020204" pitchFamily="34" charset="0"/>
              </a:rPr>
              <a:t>CHEAT SHEET</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718297" y="1914050"/>
            <a:ext cx="10615448" cy="4086700"/>
          </a:xfrm>
        </p:spPr>
        <p:txBody>
          <a:bodyPr vert="horz" lIns="91440" tIns="45720" rIns="91440" bIns="45720" rtlCol="0" anchor="t">
            <a:normAutofit/>
          </a:bodyPr>
          <a:lstStyle/>
          <a:p>
            <a:pPr>
              <a:lnSpc>
                <a:spcPct val="150000"/>
              </a:lnSpc>
            </a:pPr>
            <a:r>
              <a:rPr lang="en-US" b="1" dirty="0">
                <a:latin typeface="Arial" panose="020B0604020202020204" pitchFamily="34" charset="0"/>
                <a:cs typeface="Arial" panose="020B0604020202020204" pitchFamily="34" charset="0"/>
              </a:rPr>
              <a:t>Allow the shot clock to run when:</a:t>
            </a:r>
          </a:p>
          <a:p>
            <a:pPr marL="0" indent="0">
              <a:lnSpc>
                <a:spcPct val="150000"/>
              </a:lnSpc>
              <a:buNone/>
            </a:pPr>
            <a:r>
              <a:rPr lang="en-US" dirty="0">
                <a:latin typeface="Arial"/>
                <a:cs typeface="Arial"/>
              </a:rPr>
              <a:t>	- the defensive team touches the ball but does NOT gain control.</a:t>
            </a:r>
          </a:p>
          <a:p>
            <a:pPr marL="0" indent="0">
              <a:lnSpc>
                <a:spcPct val="150000"/>
              </a:lnSpc>
              <a:buNone/>
            </a:pPr>
            <a:r>
              <a:rPr lang="en-US" dirty="0">
                <a:latin typeface="Arial" panose="020B0604020202020204" pitchFamily="34" charset="0"/>
                <a:cs typeface="Arial" panose="020B0604020202020204" pitchFamily="34" charset="0"/>
              </a:rPr>
              <a:t>	- a blocked try/tap is recovered by the OFFENSIVE team.</a:t>
            </a:r>
          </a:p>
          <a:p>
            <a:pPr marL="0" indent="0">
              <a:lnSpc>
                <a:spcPct val="150000"/>
              </a:lnSpc>
              <a:buNone/>
            </a:pPr>
            <a:r>
              <a:rPr lang="en-US" dirty="0">
                <a:latin typeface="Arial"/>
                <a:cs typeface="Arial"/>
              </a:rPr>
              <a:t>	- a try/tap fails to hit the rim or flange and is recovered by the OFFENSIVE team.</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endParaRPr lang="en-US" sz="1800" dirty="0">
              <a:latin typeface="Arial" panose="020B0604020202020204" pitchFamily="34" charset="0"/>
              <a:cs typeface="Arial" panose="020B0604020202020204" pitchFamily="34" charset="0"/>
            </a:endParaRPr>
          </a:p>
        </p:txBody>
      </p:sp>
      <p:pic>
        <p:nvPicPr>
          <p:cNvPr id="4" name="Slide 13 Shot Clock">
            <a:hlinkClick r:id="" action="ppaction://media"/>
            <a:extLst>
              <a:ext uri="{FF2B5EF4-FFF2-40B4-BE49-F238E27FC236}">
                <a16:creationId xmlns:a16="http://schemas.microsoft.com/office/drawing/2014/main" id="{2EF1F4CF-90B0-FE0D-DAAE-01CA06241A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29017" y="6248400"/>
            <a:ext cx="609600" cy="609600"/>
          </a:xfrm>
          <a:prstGeom prst="rect">
            <a:avLst/>
          </a:prstGeom>
        </p:spPr>
      </p:pic>
    </p:spTree>
    <p:extLst>
      <p:ext uri="{BB962C8B-B14F-4D97-AF65-F5344CB8AC3E}">
        <p14:creationId xmlns:p14="http://schemas.microsoft.com/office/powerpoint/2010/main" val="2771346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6810"/>
    </mc:Choice>
    <mc:Fallback xmlns="">
      <p:transition spd="slow" advTm="26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256934" y="1057899"/>
            <a:ext cx="8225973" cy="1008993"/>
          </a:xfrm>
        </p:spPr>
        <p:txBody>
          <a:bodyPr>
            <a:normAutofit/>
          </a:bodyPr>
          <a:lstStyle/>
          <a:p>
            <a:pPr algn="ctr"/>
            <a:r>
              <a:rPr lang="en-US" b="1" dirty="0">
                <a:latin typeface="Arial" panose="020B0604020202020204" pitchFamily="34" charset="0"/>
                <a:cs typeface="Arial" panose="020B0604020202020204" pitchFamily="34" charset="0"/>
              </a:rPr>
              <a:t>ADDITIONAL THOUGHTS (1/2)</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788276" y="2015574"/>
            <a:ext cx="10615448" cy="4086700"/>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There is no visible 10 second count in the backcourt with a shot clock. If the shot clock is at 25 and the ball is in the backcourt, it is a violation.</a:t>
            </a:r>
          </a:p>
          <a:p>
            <a:pPr>
              <a:lnSpc>
                <a:spcPct val="150000"/>
              </a:lnSpc>
            </a:pPr>
            <a:r>
              <a:rPr lang="en-US" sz="1800" dirty="0">
                <a:latin typeface="Arial" panose="020B0604020202020204" pitchFamily="34" charset="0"/>
                <a:cs typeface="Arial" panose="020B0604020202020204" pitchFamily="34" charset="0"/>
              </a:rPr>
              <a:t>If the shot clock gets to 30 seconds, the ball is still in the backcourt and Team A calls a timeout, there is still no visible 10 second count in the backcourt with a shot clock.  If the shot clock is at 20 and the ball is in the backcourt, it is a violation.</a:t>
            </a:r>
          </a:p>
          <a:p>
            <a:pPr>
              <a:lnSpc>
                <a:spcPct val="150000"/>
              </a:lnSpc>
            </a:pPr>
            <a:r>
              <a:rPr lang="en-US" sz="1800" dirty="0">
                <a:latin typeface="Arial" panose="020B0604020202020204" pitchFamily="34" charset="0"/>
                <a:cs typeface="Arial" panose="020B0604020202020204" pitchFamily="34" charset="0"/>
              </a:rPr>
              <a:t>Rule 9-10 ( Closely guarded) is to continue to be called while the ball is in the front court.</a:t>
            </a:r>
          </a:p>
          <a:p>
            <a:pPr>
              <a:lnSpc>
                <a:spcPct val="150000"/>
              </a:lnSpc>
            </a:pPr>
            <a:endParaRPr lang="en-US" sz="1800" dirty="0"/>
          </a:p>
          <a:p>
            <a:pPr>
              <a:lnSpc>
                <a:spcPct val="150000"/>
              </a:lnSpc>
            </a:pPr>
            <a:endParaRPr lang="en-US" sz="1800" dirty="0"/>
          </a:p>
        </p:txBody>
      </p:sp>
      <p:pic>
        <p:nvPicPr>
          <p:cNvPr id="4" name="Slide 14 Shot Clock">
            <a:hlinkClick r:id="" action="ppaction://media"/>
            <a:extLst>
              <a:ext uri="{FF2B5EF4-FFF2-40B4-BE49-F238E27FC236}">
                <a16:creationId xmlns:a16="http://schemas.microsoft.com/office/drawing/2014/main" id="{8F339768-3521-025C-CDA5-D19ABA0F6D2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098924" y="6247137"/>
            <a:ext cx="609600" cy="609600"/>
          </a:xfrm>
          <a:prstGeom prst="rect">
            <a:avLst/>
          </a:prstGeom>
        </p:spPr>
      </p:pic>
    </p:spTree>
    <p:custDataLst>
      <p:tags r:id="rId1"/>
    </p:custDataLst>
    <p:extLst>
      <p:ext uri="{BB962C8B-B14F-4D97-AF65-F5344CB8AC3E}">
        <p14:creationId xmlns:p14="http://schemas.microsoft.com/office/powerpoint/2010/main" val="3000789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4810"/>
    </mc:Choice>
    <mc:Fallback xmlns="">
      <p:transition spd="slow" advTm="448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0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49632" y="1098331"/>
            <a:ext cx="8225973" cy="1008993"/>
          </a:xfrm>
        </p:spPr>
        <p:txBody>
          <a:bodyPr>
            <a:normAutofit/>
          </a:bodyPr>
          <a:lstStyle/>
          <a:p>
            <a:pPr algn="ctr"/>
            <a:r>
              <a:rPr lang="en-US" b="1" dirty="0">
                <a:latin typeface="Arial" panose="020B0604020202020204" pitchFamily="34" charset="0"/>
                <a:cs typeface="Arial" panose="020B0604020202020204" pitchFamily="34" charset="0"/>
              </a:rPr>
              <a:t>ADDITIONAL THOUGHTS (2/2)</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788276" y="2057562"/>
            <a:ext cx="10615448" cy="2899031"/>
          </a:xfrm>
        </p:spPr>
        <p:txBody>
          <a:bodyPr>
            <a:normAutofit/>
          </a:bodyPr>
          <a:lstStyle/>
          <a:p>
            <a:pPr>
              <a:lnSpc>
                <a:spcPct val="150000"/>
              </a:lnSpc>
            </a:pPr>
            <a:r>
              <a:rPr lang="en-US" dirty="0">
                <a:latin typeface="Arial" panose="020B0604020202020204" pitchFamily="34" charset="0"/>
                <a:cs typeface="Arial" panose="020B0604020202020204" pitchFamily="34" charset="0"/>
              </a:rPr>
              <a:t>Keep in mind that the mere touching of the ball by an opponent does not start a new shot clock period when the SAME TEAM remains in control of the ball.</a:t>
            </a:r>
          </a:p>
          <a:p>
            <a:pPr>
              <a:lnSpc>
                <a:spcPct val="150000"/>
              </a:lnSpc>
            </a:pPr>
            <a:r>
              <a:rPr lang="en-US" dirty="0">
                <a:latin typeface="Arial" panose="020B0604020202020204" pitchFamily="34" charset="0"/>
                <a:cs typeface="Arial" panose="020B0604020202020204" pitchFamily="34" charset="0"/>
              </a:rPr>
              <a:t>A late reset is better than an early reset- BE PATIENT.</a:t>
            </a:r>
          </a:p>
          <a:p>
            <a:pPr>
              <a:lnSpc>
                <a:spcPct val="150000"/>
              </a:lnSpc>
            </a:pPr>
            <a:r>
              <a:rPr lang="en-US" dirty="0">
                <a:latin typeface="Arial" panose="020B0604020202020204" pitchFamily="34" charset="0"/>
                <a:cs typeface="Arial" panose="020B0604020202020204" pitchFamily="34" charset="0"/>
              </a:rPr>
              <a:t>When in doubt, DON’T reset.</a:t>
            </a:r>
          </a:p>
          <a:p>
            <a:pPr>
              <a:lnSpc>
                <a:spcPct val="150000"/>
              </a:lnSpc>
            </a:pPr>
            <a:endParaRPr lang="en-US" sz="1800" dirty="0"/>
          </a:p>
          <a:p>
            <a:pPr>
              <a:lnSpc>
                <a:spcPct val="150000"/>
              </a:lnSpc>
            </a:pPr>
            <a:endParaRPr lang="en-US" sz="1800" dirty="0"/>
          </a:p>
          <a:p>
            <a:pPr>
              <a:lnSpc>
                <a:spcPct val="150000"/>
              </a:lnSpc>
            </a:pPr>
            <a:endParaRPr lang="en-US" sz="1800" dirty="0"/>
          </a:p>
          <a:p>
            <a:pPr>
              <a:lnSpc>
                <a:spcPct val="150000"/>
              </a:lnSpc>
            </a:pPr>
            <a:endParaRPr lang="en-US" sz="1800" dirty="0"/>
          </a:p>
        </p:txBody>
      </p:sp>
      <p:pic>
        <p:nvPicPr>
          <p:cNvPr id="4" name="Slide 15 Shot Clock ">
            <a:hlinkClick r:id="" action="ppaction://media"/>
            <a:extLst>
              <a:ext uri="{FF2B5EF4-FFF2-40B4-BE49-F238E27FC236}">
                <a16:creationId xmlns:a16="http://schemas.microsoft.com/office/drawing/2014/main" id="{53CC5248-4406-33CB-C925-9D128C70BD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25003" y="6248400"/>
            <a:ext cx="609600" cy="609600"/>
          </a:xfrm>
          <a:prstGeom prst="rect">
            <a:avLst/>
          </a:prstGeom>
        </p:spPr>
      </p:pic>
    </p:spTree>
    <p:extLst>
      <p:ext uri="{BB962C8B-B14F-4D97-AF65-F5344CB8AC3E}">
        <p14:creationId xmlns:p14="http://schemas.microsoft.com/office/powerpoint/2010/main" val="282423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2449"/>
    </mc:Choice>
    <mc:Fallback xmlns="">
      <p:transition spd="slow" advTm="224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A8EC-94E4-CEC1-CA6B-9E4AF13A961F}"/>
              </a:ext>
            </a:extLst>
          </p:cNvPr>
          <p:cNvSpPr>
            <a:spLocks noGrp="1"/>
          </p:cNvSpPr>
          <p:nvPr>
            <p:ph type="title"/>
          </p:nvPr>
        </p:nvSpPr>
        <p:spPr>
          <a:xfrm>
            <a:off x="1022907" y="1714500"/>
            <a:ext cx="10146186" cy="651642"/>
          </a:xfrm>
        </p:spPr>
        <p:txBody>
          <a:bodyPr>
            <a:normAutofit fontScale="90000"/>
          </a:bodyPr>
          <a:lstStyle/>
          <a:p>
            <a:pPr algn="ctr"/>
            <a:r>
              <a:rPr lang="en-US" sz="5400" b="1" dirty="0">
                <a:latin typeface="Algerian" panose="04020705040A02060702" pitchFamily="82" charset="0"/>
                <a:cs typeface="Arial" panose="020B0604020202020204" pitchFamily="34" charset="0"/>
              </a:rPr>
              <a:t>QUESTIONS? </a:t>
            </a:r>
          </a:p>
        </p:txBody>
      </p:sp>
      <p:sp>
        <p:nvSpPr>
          <p:cNvPr id="7" name="TextBox 6">
            <a:extLst>
              <a:ext uri="{FF2B5EF4-FFF2-40B4-BE49-F238E27FC236}">
                <a16:creationId xmlns:a16="http://schemas.microsoft.com/office/drawing/2014/main" id="{83ABD0F9-A94D-C6F4-573C-CB8B6457F186}"/>
              </a:ext>
            </a:extLst>
          </p:cNvPr>
          <p:cNvSpPr txBox="1"/>
          <p:nvPr/>
        </p:nvSpPr>
        <p:spPr>
          <a:xfrm>
            <a:off x="1024494" y="2696693"/>
            <a:ext cx="4397251" cy="1703030"/>
          </a:xfrm>
          <a:prstGeom prst="rect">
            <a:avLst/>
          </a:prstGeom>
          <a:noFill/>
        </p:spPr>
        <p:txBody>
          <a:bodyPr wrap="square" lIns="91440" tIns="45720" rIns="91440" bIns="45720" anchor="t">
            <a:spAutoFit/>
          </a:bodyPr>
          <a:lstStyle/>
          <a:p>
            <a:pPr algn="ctr">
              <a:lnSpc>
                <a:spcPct val="150000"/>
              </a:lnSpc>
              <a:spcBef>
                <a:spcPts val="0"/>
              </a:spcBef>
            </a:pPr>
            <a:r>
              <a:rPr lang="en-US" sz="1800" b="1" dirty="0">
                <a:latin typeface="Arial" panose="020B0604020202020204" pitchFamily="34" charset="0"/>
                <a:cs typeface="Arial" panose="020B0604020202020204" pitchFamily="34" charset="0"/>
              </a:rPr>
              <a:t>Monica Maxwell</a:t>
            </a:r>
          </a:p>
          <a:p>
            <a:pPr algn="ctr">
              <a:lnSpc>
                <a:spcPct val="150000"/>
              </a:lnSpc>
              <a:spcBef>
                <a:spcPts val="0"/>
              </a:spcBef>
            </a:pPr>
            <a:r>
              <a:rPr lang="en-US" b="1" dirty="0">
                <a:latin typeface="Arial" panose="020B0604020202020204" pitchFamily="34" charset="0"/>
                <a:cs typeface="Arial" panose="020B0604020202020204" pitchFamily="34" charset="0"/>
              </a:rPr>
              <a:t>OSAA, Assistant Executive Director </a:t>
            </a:r>
          </a:p>
          <a:p>
            <a:pPr algn="ctr">
              <a:lnSpc>
                <a:spcPct val="150000"/>
              </a:lnSpc>
              <a:spcBef>
                <a:spcPts val="0"/>
              </a:spcBef>
            </a:pPr>
            <a:r>
              <a:rPr lang="en-US" sz="1800" b="1" dirty="0">
                <a:latin typeface="Arial" panose="020B0604020202020204" pitchFamily="34" charset="0"/>
                <a:cs typeface="Arial" panose="020B0604020202020204" pitchFamily="34" charset="0"/>
                <a:hlinkClick r:id="rId5"/>
              </a:rPr>
              <a:t>monicam@osaa.org</a:t>
            </a:r>
            <a:endParaRPr lang="en-US" sz="1800" b="1" dirty="0">
              <a:latin typeface="Arial" panose="020B0604020202020204" pitchFamily="34" charset="0"/>
              <a:cs typeface="Arial" panose="020B0604020202020204" pitchFamily="34" charset="0"/>
            </a:endParaRPr>
          </a:p>
          <a:p>
            <a:pPr algn="ctr">
              <a:lnSpc>
                <a:spcPct val="150000"/>
              </a:lnSpc>
              <a:spcBef>
                <a:spcPts val="0"/>
              </a:spcBef>
            </a:pPr>
            <a:r>
              <a:rPr lang="en-US" b="1" dirty="0">
                <a:latin typeface="Arial" panose="020B0604020202020204" pitchFamily="34" charset="0"/>
                <a:cs typeface="Arial" panose="020B0604020202020204" pitchFamily="34" charset="0"/>
              </a:rPr>
              <a:t>503-682-6722 ext. 229</a:t>
            </a:r>
            <a:endParaRPr lang="en-US" sz="18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4FC66B7-7F8B-E6DF-7469-11E664B6D9CE}"/>
              </a:ext>
            </a:extLst>
          </p:cNvPr>
          <p:cNvSpPr txBox="1"/>
          <p:nvPr/>
        </p:nvSpPr>
        <p:spPr>
          <a:xfrm>
            <a:off x="7178569" y="2696693"/>
            <a:ext cx="3857297" cy="1656864"/>
          </a:xfrm>
          <a:prstGeom prst="rect">
            <a:avLst/>
          </a:prstGeom>
          <a:noFill/>
        </p:spPr>
        <p:txBody>
          <a:bodyPr wrap="square">
            <a:spAutoFit/>
          </a:bodyPr>
          <a:lstStyle/>
          <a:p>
            <a:pPr algn="ctr">
              <a:lnSpc>
                <a:spcPct val="150000"/>
              </a:lnSpc>
              <a:spcBef>
                <a:spcPts val="0"/>
              </a:spcBef>
            </a:pPr>
            <a:r>
              <a:rPr lang="en-US" sz="1800" b="1" dirty="0">
                <a:latin typeface="Arial" panose="020B0604020202020204" pitchFamily="34" charset="0"/>
                <a:cs typeface="Arial" panose="020B0604020202020204" pitchFamily="34" charset="0"/>
              </a:rPr>
              <a:t>Cam Rust</a:t>
            </a:r>
          </a:p>
          <a:p>
            <a:pPr algn="ctr">
              <a:lnSpc>
                <a:spcPct val="150000"/>
              </a:lnSpc>
              <a:spcBef>
                <a:spcPts val="0"/>
              </a:spcBef>
            </a:pPr>
            <a:r>
              <a:rPr lang="en-US" sz="1600" b="1" dirty="0">
                <a:latin typeface="Arial" panose="020B0604020202020204" pitchFamily="34" charset="0"/>
                <a:cs typeface="Arial" panose="020B0604020202020204" pitchFamily="34" charset="0"/>
              </a:rPr>
              <a:t>State Rules Interpreter, Basketball</a:t>
            </a:r>
          </a:p>
          <a:p>
            <a:pPr algn="ctr">
              <a:lnSpc>
                <a:spcPct val="150000"/>
              </a:lnSpc>
              <a:spcBef>
                <a:spcPts val="0"/>
              </a:spcBef>
            </a:pPr>
            <a:r>
              <a:rPr lang="en-US" sz="1800" b="1" dirty="0">
                <a:latin typeface="Arial" panose="020B0604020202020204" pitchFamily="34" charset="0"/>
                <a:cs typeface="Arial" panose="020B0604020202020204" pitchFamily="34" charset="0"/>
                <a:hlinkClick r:id="rId6"/>
              </a:rPr>
              <a:t>camrust@pboa.org</a:t>
            </a:r>
            <a:endParaRPr lang="en-US" sz="1800" b="1" dirty="0">
              <a:latin typeface="Arial" panose="020B0604020202020204" pitchFamily="34" charset="0"/>
              <a:cs typeface="Arial" panose="020B0604020202020204" pitchFamily="34" charset="0"/>
            </a:endParaRPr>
          </a:p>
          <a:p>
            <a:pPr algn="ctr">
              <a:lnSpc>
                <a:spcPct val="150000"/>
              </a:lnSpc>
              <a:spcBef>
                <a:spcPts val="0"/>
              </a:spcBef>
            </a:pPr>
            <a:r>
              <a:rPr lang="en-US" b="1" dirty="0">
                <a:latin typeface="Arial" panose="020B0604020202020204" pitchFamily="34" charset="0"/>
                <a:cs typeface="Arial" panose="020B0604020202020204" pitchFamily="34" charset="0"/>
              </a:rPr>
              <a:t>503-307-2016</a:t>
            </a:r>
            <a:endParaRPr lang="en-US" sz="1800" dirty="0">
              <a:latin typeface="Arial" panose="020B0604020202020204" pitchFamily="34" charset="0"/>
              <a:cs typeface="Arial" panose="020B0604020202020204" pitchFamily="34" charset="0"/>
            </a:endParaRPr>
          </a:p>
        </p:txBody>
      </p:sp>
      <p:pic>
        <p:nvPicPr>
          <p:cNvPr id="3" name="Slide 16 Shot Clock">
            <a:hlinkClick r:id="" action="ppaction://media"/>
            <a:extLst>
              <a:ext uri="{FF2B5EF4-FFF2-40B4-BE49-F238E27FC236}">
                <a16:creationId xmlns:a16="http://schemas.microsoft.com/office/drawing/2014/main" id="{5A625E1B-E537-DDAB-7E2D-D4E4796DF7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64293" y="6194336"/>
            <a:ext cx="609600" cy="609600"/>
          </a:xfrm>
          <a:prstGeom prst="rect">
            <a:avLst/>
          </a:prstGeom>
        </p:spPr>
      </p:pic>
    </p:spTree>
    <p:extLst>
      <p:ext uri="{BB962C8B-B14F-4D97-AF65-F5344CB8AC3E}">
        <p14:creationId xmlns:p14="http://schemas.microsoft.com/office/powerpoint/2010/main" val="3483370606"/>
      </p:ext>
    </p:extLst>
  </p:cSld>
  <p:clrMapOvr>
    <a:masterClrMapping/>
  </p:clrMapOvr>
  <mc:AlternateContent xmlns:mc="http://schemas.openxmlformats.org/markup-compatibility/2006" xmlns:p14="http://schemas.microsoft.com/office/powerpoint/2010/main">
    <mc:Choice Requires="p14">
      <p:transition spd="slow" p14:dur="2000" advTm="32314"/>
    </mc:Choice>
    <mc:Fallback xmlns="">
      <p:transition spd="slow" advTm="323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301279" y="997250"/>
            <a:ext cx="7434070" cy="1008993"/>
          </a:xfrm>
        </p:spPr>
        <p:txBody>
          <a:bodyPr>
            <a:normAutofit/>
          </a:bodyPr>
          <a:lstStyle/>
          <a:p>
            <a:pPr algn="ctr"/>
            <a:r>
              <a:rPr lang="en-US" b="1" dirty="0">
                <a:latin typeface="Arial" panose="020B0604020202020204" pitchFamily="34" charset="0"/>
                <a:cs typeface="Arial" panose="020B0604020202020204" pitchFamily="34" charset="0"/>
              </a:rPr>
              <a:t>Procedures (1/3)</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855778" y="2006243"/>
            <a:ext cx="7454077" cy="4086700"/>
          </a:xfrm>
        </p:spPr>
        <p:txBody>
          <a:bodyPr>
            <a:normAutofit/>
          </a:bodyPr>
          <a:lstStyle/>
          <a:p>
            <a:pPr>
              <a:lnSpc>
                <a:spcPct val="100000"/>
              </a:lnSpc>
            </a:pPr>
            <a:r>
              <a:rPr lang="en-US" sz="1800" dirty="0">
                <a:latin typeface="Arial" panose="020B0604020202020204" pitchFamily="34" charset="0"/>
                <a:cs typeface="Arial" panose="020B0604020202020204" pitchFamily="34" charset="0"/>
              </a:rPr>
              <a:t>35 second shot clock to be used for all OSAA varsity contests.</a:t>
            </a:r>
          </a:p>
          <a:p>
            <a:pPr>
              <a:lnSpc>
                <a:spcPct val="100000"/>
              </a:lnSpc>
            </a:pPr>
            <a:r>
              <a:rPr lang="en-US" sz="1800" dirty="0">
                <a:latin typeface="Arial" panose="020B0604020202020204" pitchFamily="34" charset="0"/>
                <a:cs typeface="Arial" panose="020B0604020202020204" pitchFamily="34" charset="0"/>
              </a:rPr>
              <a:t>Use of the shot clock for the entire game, including overtime periods, except when there is less time remaining on the game clock than on the shot clock, then turn shot clock off.</a:t>
            </a:r>
          </a:p>
          <a:p>
            <a:pPr>
              <a:lnSpc>
                <a:spcPct val="100000"/>
              </a:lnSpc>
            </a:pPr>
            <a:r>
              <a:rPr lang="en-US" sz="1800" dirty="0">
                <a:latin typeface="Arial" panose="020B0604020202020204" pitchFamily="34" charset="0"/>
                <a:cs typeface="Arial" panose="020B0604020202020204" pitchFamily="34" charset="0"/>
              </a:rPr>
              <a:t>The shot clock will continue to be used when 35 point score differential protocols are in place.</a:t>
            </a:r>
          </a:p>
          <a:p>
            <a:pPr>
              <a:lnSpc>
                <a:spcPct val="100000"/>
              </a:lnSpc>
            </a:pPr>
            <a:r>
              <a:rPr lang="en-US" sz="1800" dirty="0">
                <a:latin typeface="Arial" panose="020B0604020202020204" pitchFamily="34" charset="0"/>
                <a:cs typeface="Arial" panose="020B0604020202020204" pitchFamily="34" charset="0"/>
              </a:rPr>
              <a:t>An alternate time device (a stop watch) is required at the scorer’s table should the shot clock fail.</a:t>
            </a:r>
          </a:p>
        </p:txBody>
      </p:sp>
      <p:pic>
        <p:nvPicPr>
          <p:cNvPr id="4" name="Slide 2 Schot Clock">
            <a:hlinkClick r:id="" action="ppaction://media"/>
            <a:extLst>
              <a:ext uri="{FF2B5EF4-FFF2-40B4-BE49-F238E27FC236}">
                <a16:creationId xmlns:a16="http://schemas.microsoft.com/office/drawing/2014/main" id="{140EEB05-4926-EF1A-37F0-C62C2D85462E}"/>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11925" y="6248400"/>
            <a:ext cx="609600" cy="609600"/>
          </a:xfrm>
          <a:prstGeom prst="rect">
            <a:avLst/>
          </a:prstGeom>
        </p:spPr>
      </p:pic>
    </p:spTree>
    <p:custDataLst>
      <p:tags r:id="rId1"/>
    </p:custDataLst>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76020"/>
    </mc:Choice>
    <mc:Fallback xmlns="">
      <p:transition spd="slow" advTm="760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26304" y="1039238"/>
            <a:ext cx="7434070" cy="1008993"/>
          </a:xfrm>
        </p:spPr>
        <p:txBody>
          <a:bodyPr>
            <a:normAutofit/>
          </a:bodyPr>
          <a:lstStyle/>
          <a:p>
            <a:pPr algn="ctr"/>
            <a:r>
              <a:rPr lang="en-US" b="1" dirty="0">
                <a:latin typeface="Arial" panose="020B0604020202020204" pitchFamily="34" charset="0"/>
                <a:cs typeface="Arial" panose="020B0604020202020204" pitchFamily="34" charset="0"/>
              </a:rPr>
              <a:t>Procedures (2/3)</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552532" y="2178860"/>
            <a:ext cx="7454077" cy="2352493"/>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The shot clock does not stop play unless recognized by an official’s whistle, EVEN IF THE HORN SOUNDS.</a:t>
            </a:r>
          </a:p>
          <a:p>
            <a:pPr>
              <a:lnSpc>
                <a:spcPct val="150000"/>
              </a:lnSpc>
            </a:pPr>
            <a:r>
              <a:rPr lang="en-US" sz="1800" dirty="0">
                <a:latin typeface="Arial" panose="020B0604020202020204" pitchFamily="34" charset="0"/>
                <a:cs typeface="Arial" panose="020B0604020202020204" pitchFamily="34" charset="0"/>
              </a:rPr>
              <a:t>Allow the game official to make the final decision when there is doubt as to whether the score was made within the shot clock time period or whether a try for goal contacted the rim or flange.</a:t>
            </a:r>
          </a:p>
        </p:txBody>
      </p:sp>
      <p:pic>
        <p:nvPicPr>
          <p:cNvPr id="4" name="Slide 3 Shot Clock">
            <a:hlinkClick r:id="" action="ppaction://media"/>
            <a:extLst>
              <a:ext uri="{FF2B5EF4-FFF2-40B4-BE49-F238E27FC236}">
                <a16:creationId xmlns:a16="http://schemas.microsoft.com/office/drawing/2014/main" id="{F13BBE6A-1DA6-64F1-6310-D71D0B680B8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065418" y="6248400"/>
            <a:ext cx="609600" cy="609600"/>
          </a:xfrm>
          <a:prstGeom prst="rect">
            <a:avLst/>
          </a:prstGeom>
        </p:spPr>
      </p:pic>
    </p:spTree>
    <p:custDataLst>
      <p:tags r:id="rId1"/>
    </p:custDataLst>
    <p:extLst>
      <p:ext uri="{BB962C8B-B14F-4D97-AF65-F5344CB8AC3E}">
        <p14:creationId xmlns:p14="http://schemas.microsoft.com/office/powerpoint/2010/main" val="31129734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724"/>
    </mc:Choice>
    <mc:Fallback xmlns="">
      <p:transition spd="slow" advTm="27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58962" y="1081226"/>
            <a:ext cx="7434070" cy="1008993"/>
          </a:xfrm>
        </p:spPr>
        <p:txBody>
          <a:bodyPr>
            <a:normAutofit/>
          </a:bodyPr>
          <a:lstStyle/>
          <a:p>
            <a:pPr algn="ctr"/>
            <a:r>
              <a:rPr lang="en-US" b="1" dirty="0">
                <a:latin typeface="Arial" panose="020B0604020202020204" pitchFamily="34" charset="0"/>
                <a:cs typeface="Arial" panose="020B0604020202020204" pitchFamily="34" charset="0"/>
              </a:rPr>
              <a:t>Procedures (3/3)</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403242" y="2090219"/>
            <a:ext cx="7454077" cy="2352493"/>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When an obvious mistake by the shot clock operator has occurred in failing to set or reset the shot clock, the mistake may be corrected in the shot clock period in which it occurred only when the referee has definite information relative to the mistake and time involved.</a:t>
            </a:r>
          </a:p>
        </p:txBody>
      </p:sp>
      <p:pic>
        <p:nvPicPr>
          <p:cNvPr id="4" name="Slide 4 Shot Clock">
            <a:hlinkClick r:id="" action="ppaction://media"/>
            <a:extLst>
              <a:ext uri="{FF2B5EF4-FFF2-40B4-BE49-F238E27FC236}">
                <a16:creationId xmlns:a16="http://schemas.microsoft.com/office/drawing/2014/main" id="{2FB86E9E-72BB-C322-6EA6-5A80E41A8C41}"/>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76561" y="6248400"/>
            <a:ext cx="609600" cy="609600"/>
          </a:xfrm>
          <a:prstGeom prst="rect">
            <a:avLst/>
          </a:prstGeom>
        </p:spPr>
      </p:pic>
    </p:spTree>
    <p:custDataLst>
      <p:tags r:id="rId1"/>
    </p:custDataLst>
    <p:extLst>
      <p:ext uri="{BB962C8B-B14F-4D97-AF65-F5344CB8AC3E}">
        <p14:creationId xmlns:p14="http://schemas.microsoft.com/office/powerpoint/2010/main" val="3844147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6041"/>
    </mc:Choice>
    <mc:Fallback xmlns="">
      <p:transition spd="slow" advTm="260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861116" y="931936"/>
            <a:ext cx="7434070" cy="1008993"/>
          </a:xfrm>
        </p:spPr>
        <p:txBody>
          <a:bodyPr>
            <a:normAutofit/>
          </a:bodyPr>
          <a:lstStyle/>
          <a:p>
            <a:pPr algn="ctr"/>
            <a:r>
              <a:rPr lang="en-US" b="1" dirty="0">
                <a:latin typeface="Arial" panose="020B0604020202020204" pitchFamily="34" charset="0"/>
                <a:cs typeface="Arial" panose="020B0604020202020204" pitchFamily="34" charset="0"/>
              </a:rPr>
              <a:t>OFFICIALS SIGNALS</a:t>
            </a:r>
          </a:p>
        </p:txBody>
      </p:sp>
      <p:pic>
        <p:nvPicPr>
          <p:cNvPr id="6" name="Picture 2">
            <a:extLst>
              <a:ext uri="{FF2B5EF4-FFF2-40B4-BE49-F238E27FC236}">
                <a16:creationId xmlns:a16="http://schemas.microsoft.com/office/drawing/2014/main" id="{675BA100-514E-A692-8FB7-70CA76118E82}"/>
              </a:ext>
            </a:extLst>
          </p:cNvPr>
          <p:cNvPicPr>
            <a:picLocks noGrp="1" noChangeAspect="1" noChangeArrowheads="1"/>
          </p:cNvPicPr>
          <p:nvPr>
            <p:ph idx="1"/>
          </p:nvPr>
        </p:nvPicPr>
        <p:blipFill>
          <a:blip r:embed="rId6" cstate="print"/>
          <a:srcRect l="19392" t="55281" r="78250" b="29252"/>
          <a:stretch>
            <a:fillRect/>
          </a:stretch>
        </p:blipFill>
        <p:spPr bwMode="auto">
          <a:xfrm>
            <a:off x="2328945" y="2447626"/>
            <a:ext cx="1584578" cy="2923266"/>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2">
            <a:extLst>
              <a:ext uri="{FF2B5EF4-FFF2-40B4-BE49-F238E27FC236}">
                <a16:creationId xmlns:a16="http://schemas.microsoft.com/office/drawing/2014/main" id="{F026CD77-BDA8-E02D-0401-9FE7A7559EC7}"/>
              </a:ext>
            </a:extLst>
          </p:cNvPr>
          <p:cNvPicPr>
            <a:picLocks noChangeAspect="1" noChangeArrowheads="1"/>
          </p:cNvPicPr>
          <p:nvPr/>
        </p:nvPicPr>
        <p:blipFill>
          <a:blip r:embed="rId6" cstate="print"/>
          <a:srcRect l="14438" t="31242" r="78202" b="52546"/>
          <a:stretch>
            <a:fillRect/>
          </a:stretch>
        </p:blipFill>
        <p:spPr>
          <a:xfrm>
            <a:off x="5707563" y="2395826"/>
            <a:ext cx="4719155" cy="2923749"/>
          </a:xfrm>
          <a:prstGeom prst="rect">
            <a:avLst/>
          </a:prstGeom>
          <a:ln w="228600" cap="sq" cmpd="thickThin">
            <a:solidFill>
              <a:srgbClr val="000000"/>
            </a:solidFill>
            <a:miter lim="800000"/>
          </a:ln>
          <a:effectLst>
            <a:innerShdw blurRad="76200">
              <a:srgbClr val="000000"/>
            </a:innerShdw>
          </a:effectLst>
        </p:spPr>
      </p:pic>
      <p:sp>
        <p:nvSpPr>
          <p:cNvPr id="8" name="TextBox 7">
            <a:extLst>
              <a:ext uri="{FF2B5EF4-FFF2-40B4-BE49-F238E27FC236}">
                <a16:creationId xmlns:a16="http://schemas.microsoft.com/office/drawing/2014/main" id="{BF83F5A9-32F0-526E-1E2C-EF66289A818B}"/>
              </a:ext>
            </a:extLst>
          </p:cNvPr>
          <p:cNvSpPr txBox="1"/>
          <p:nvPr/>
        </p:nvSpPr>
        <p:spPr>
          <a:xfrm>
            <a:off x="1759160" y="5658440"/>
            <a:ext cx="2489812"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Play A</a:t>
            </a:r>
          </a:p>
        </p:txBody>
      </p:sp>
      <p:sp>
        <p:nvSpPr>
          <p:cNvPr id="10" name="TextBox 9">
            <a:extLst>
              <a:ext uri="{FF2B5EF4-FFF2-40B4-BE49-F238E27FC236}">
                <a16:creationId xmlns:a16="http://schemas.microsoft.com/office/drawing/2014/main" id="{BF8CB095-CAD5-6E44-9750-02FFD64FA7C0}"/>
              </a:ext>
            </a:extLst>
          </p:cNvPr>
          <p:cNvSpPr txBox="1"/>
          <p:nvPr/>
        </p:nvSpPr>
        <p:spPr>
          <a:xfrm>
            <a:off x="5019140" y="5719455"/>
            <a:ext cx="6096000" cy="369332"/>
          </a:xfrm>
          <a:prstGeom prst="rect">
            <a:avLst/>
          </a:prstGeom>
          <a:noFill/>
        </p:spPr>
        <p:txBody>
          <a:bodyPr wrap="square">
            <a:spAutoFit/>
          </a:bodyPr>
          <a:lstStyle/>
          <a:p>
            <a:pPr algn="ctr"/>
            <a:r>
              <a:rPr lang="en-US" dirty="0">
                <a:latin typeface="Arial" panose="020B0604020202020204" pitchFamily="34" charset="0"/>
                <a:cs typeface="Arial" panose="020B0604020202020204" pitchFamily="34" charset="0"/>
              </a:rPr>
              <a:t>Play B</a:t>
            </a:r>
          </a:p>
        </p:txBody>
      </p:sp>
      <p:pic>
        <p:nvPicPr>
          <p:cNvPr id="3" name="Slide 5 Shot Clock">
            <a:hlinkClick r:id="" action="ppaction://media"/>
            <a:extLst>
              <a:ext uri="{FF2B5EF4-FFF2-40B4-BE49-F238E27FC236}">
                <a16:creationId xmlns:a16="http://schemas.microsoft.com/office/drawing/2014/main" id="{CF57394A-0D56-1787-3E83-5507A9D1C02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252058" y="6248400"/>
            <a:ext cx="609600" cy="609600"/>
          </a:xfrm>
          <a:prstGeom prst="rect">
            <a:avLst/>
          </a:prstGeom>
        </p:spPr>
      </p:pic>
    </p:spTree>
    <p:custDataLst>
      <p:tags r:id="rId1"/>
    </p:custDataLst>
    <p:extLst>
      <p:ext uri="{BB962C8B-B14F-4D97-AF65-F5344CB8AC3E}">
        <p14:creationId xmlns:p14="http://schemas.microsoft.com/office/powerpoint/2010/main" val="15526204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2116"/>
    </mc:Choice>
    <mc:Fallback xmlns="">
      <p:transition spd="slow" advTm="621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3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713613" y="1095275"/>
            <a:ext cx="7434070" cy="1008993"/>
          </a:xfrm>
        </p:spPr>
        <p:txBody>
          <a:bodyPr>
            <a:normAutofit/>
          </a:bodyPr>
          <a:lstStyle/>
          <a:p>
            <a:r>
              <a:rPr lang="en-US" b="1" dirty="0">
                <a:latin typeface="Arial" panose="020B0604020202020204" pitchFamily="34" charset="0"/>
                <a:cs typeface="Arial" panose="020B0604020202020204" pitchFamily="34" charset="0"/>
              </a:rPr>
              <a:t>START THE SHOT CLOCK WHEN</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544538" y="2064397"/>
            <a:ext cx="6900494" cy="3193831"/>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A team gains possession on a:</a:t>
            </a:r>
          </a:p>
          <a:p>
            <a:pPr marL="0" indent="0">
              <a:lnSpc>
                <a:spcPct val="150000"/>
              </a:lnSpc>
              <a:buNone/>
            </a:pPr>
            <a:r>
              <a:rPr lang="en-US" sz="1800" dirty="0">
                <a:latin typeface="Arial" panose="020B0604020202020204" pitchFamily="34" charset="0"/>
                <a:cs typeface="Arial" panose="020B0604020202020204" pitchFamily="34" charset="0"/>
              </a:rPr>
              <a:t>	- Rebound</a:t>
            </a:r>
          </a:p>
          <a:p>
            <a:pPr marL="0" indent="0">
              <a:lnSpc>
                <a:spcPct val="150000"/>
              </a:lnSpc>
              <a:buNone/>
            </a:pPr>
            <a:r>
              <a:rPr lang="en-US" sz="1800" dirty="0">
                <a:latin typeface="Arial" panose="020B0604020202020204" pitchFamily="34" charset="0"/>
                <a:cs typeface="Arial" panose="020B0604020202020204" pitchFamily="34" charset="0"/>
              </a:rPr>
              <a:t>	- Jump ball</a:t>
            </a:r>
          </a:p>
          <a:p>
            <a:pPr marL="0" indent="0">
              <a:lnSpc>
                <a:spcPct val="150000"/>
              </a:lnSpc>
              <a:buNone/>
            </a:pPr>
            <a:r>
              <a:rPr lang="en-US" sz="1800" dirty="0">
                <a:latin typeface="Arial" panose="020B0604020202020204" pitchFamily="34" charset="0"/>
                <a:cs typeface="Arial" panose="020B0604020202020204" pitchFamily="34" charset="0"/>
              </a:rPr>
              <a:t>	- Loose ball after a rebound or jump ball</a:t>
            </a:r>
          </a:p>
          <a:p>
            <a:pPr>
              <a:lnSpc>
                <a:spcPct val="150000"/>
              </a:lnSpc>
            </a:pPr>
            <a:r>
              <a:rPr lang="en-US" sz="1800" dirty="0">
                <a:latin typeface="Arial" panose="020B0604020202020204" pitchFamily="34" charset="0"/>
                <a:cs typeface="Arial" panose="020B0604020202020204" pitchFamily="34" charset="0"/>
              </a:rPr>
              <a:t>An official signals that an inbounds player touches the ball on a throw-in.</a:t>
            </a:r>
          </a:p>
        </p:txBody>
      </p:sp>
      <p:pic>
        <p:nvPicPr>
          <p:cNvPr id="6" name="Picture 5" descr="start clock.jpg">
            <a:extLst>
              <a:ext uri="{FF2B5EF4-FFF2-40B4-BE49-F238E27FC236}">
                <a16:creationId xmlns:a16="http://schemas.microsoft.com/office/drawing/2014/main" id="{DA6C7182-DF85-D1F1-36CC-20D7D977B52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23903" y="2498834"/>
            <a:ext cx="1942856" cy="286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de 6 Shot Clock ">
            <a:hlinkClick r:id="" action="ppaction://media"/>
            <a:extLst>
              <a:ext uri="{FF2B5EF4-FFF2-40B4-BE49-F238E27FC236}">
                <a16:creationId xmlns:a16="http://schemas.microsoft.com/office/drawing/2014/main" id="{F0869E54-A4FD-15E2-2F2F-992C2A8B67A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51301" y="6221877"/>
            <a:ext cx="609600" cy="609600"/>
          </a:xfrm>
          <a:prstGeom prst="rect">
            <a:avLst/>
          </a:prstGeom>
        </p:spPr>
      </p:pic>
    </p:spTree>
    <p:custDataLst>
      <p:tags r:id="rId1"/>
    </p:custDataLst>
    <p:extLst>
      <p:ext uri="{BB962C8B-B14F-4D97-AF65-F5344CB8AC3E}">
        <p14:creationId xmlns:p14="http://schemas.microsoft.com/office/powerpoint/2010/main" val="31835422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7134"/>
    </mc:Choice>
    <mc:Fallback xmlns="">
      <p:transition spd="slow" advTm="371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035356" y="1160536"/>
            <a:ext cx="8225973" cy="1008993"/>
          </a:xfrm>
        </p:spPr>
        <p:txBody>
          <a:bodyPr>
            <a:normAutofit/>
          </a:bodyPr>
          <a:lstStyle/>
          <a:p>
            <a:pPr algn="ctr"/>
            <a:r>
              <a:rPr lang="en-US" b="1" dirty="0">
                <a:latin typeface="Arial" panose="020B0604020202020204" pitchFamily="34" charset="0"/>
                <a:cs typeface="Arial" panose="020B0604020202020204" pitchFamily="34" charset="0"/>
              </a:rPr>
              <a:t>ALLOW THE SHOT CLOCK TO RUN</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618519" y="1914050"/>
            <a:ext cx="8096521" cy="4086700"/>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During loose ball situations.</a:t>
            </a:r>
          </a:p>
          <a:p>
            <a:pPr>
              <a:lnSpc>
                <a:spcPct val="150000"/>
              </a:lnSpc>
            </a:pPr>
            <a:r>
              <a:rPr lang="en-US" sz="1800" dirty="0">
                <a:latin typeface="Arial" panose="020B0604020202020204" pitchFamily="34" charset="0"/>
                <a:cs typeface="Arial" panose="020B0604020202020204" pitchFamily="34" charset="0"/>
              </a:rPr>
              <a:t>During a try for goal.</a:t>
            </a:r>
          </a:p>
          <a:p>
            <a:pPr>
              <a:lnSpc>
                <a:spcPct val="150000"/>
              </a:lnSpc>
            </a:pPr>
            <a:r>
              <a:rPr lang="en-US" sz="1800" dirty="0">
                <a:latin typeface="Arial" panose="020B0604020202020204" pitchFamily="34" charset="0"/>
                <a:cs typeface="Arial" panose="020B0604020202020204" pitchFamily="34" charset="0"/>
              </a:rPr>
              <a:t>When a try for a goal is attempted… be patient to reset.</a:t>
            </a:r>
          </a:p>
          <a:p>
            <a:pPr>
              <a:lnSpc>
                <a:spcPct val="150000"/>
              </a:lnSpc>
            </a:pPr>
            <a:r>
              <a:rPr lang="en-US" sz="1800" dirty="0">
                <a:latin typeface="Arial" panose="020B0604020202020204" pitchFamily="34" charset="0"/>
                <a:cs typeface="Arial" panose="020B0604020202020204" pitchFamily="34" charset="0"/>
              </a:rPr>
              <a:t>When a field goal is attempted at the wrong basket.</a:t>
            </a:r>
          </a:p>
          <a:p>
            <a:pPr>
              <a:lnSpc>
                <a:spcPct val="150000"/>
              </a:lnSpc>
            </a:pPr>
            <a:r>
              <a:rPr lang="en-US" sz="1800" dirty="0">
                <a:latin typeface="Arial" panose="020B0604020202020204" pitchFamily="34" charset="0"/>
                <a:cs typeface="Arial" panose="020B0604020202020204" pitchFamily="34" charset="0"/>
              </a:rPr>
              <a:t>During a loose ball when the OFFENSE maintains possession.</a:t>
            </a:r>
          </a:p>
          <a:p>
            <a:pPr>
              <a:lnSpc>
                <a:spcPct val="150000"/>
              </a:lnSpc>
            </a:pPr>
            <a:r>
              <a:rPr lang="en-US" sz="1800" dirty="0">
                <a:latin typeface="Arial" panose="020B0604020202020204" pitchFamily="34" charset="0"/>
                <a:cs typeface="Arial" panose="020B0604020202020204" pitchFamily="34" charset="0"/>
              </a:rPr>
              <a:t>TURN OFF shot clock when there is reset situation and there is less than 35 seconds remaining on the game clock.</a:t>
            </a:r>
          </a:p>
        </p:txBody>
      </p:sp>
      <p:pic>
        <p:nvPicPr>
          <p:cNvPr id="4" name="Slide 7 Shot Clock">
            <a:hlinkClick r:id="" action="ppaction://media"/>
            <a:extLst>
              <a:ext uri="{FF2B5EF4-FFF2-40B4-BE49-F238E27FC236}">
                <a16:creationId xmlns:a16="http://schemas.microsoft.com/office/drawing/2014/main" id="{8404D91B-FCA5-13C6-5634-1B30C52CBF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55315" y="6205880"/>
            <a:ext cx="609600" cy="609600"/>
          </a:xfrm>
          <a:prstGeom prst="rect">
            <a:avLst/>
          </a:prstGeom>
        </p:spPr>
      </p:pic>
    </p:spTree>
    <p:extLst>
      <p:ext uri="{BB962C8B-B14F-4D97-AF65-F5344CB8AC3E}">
        <p14:creationId xmlns:p14="http://schemas.microsoft.com/office/powerpoint/2010/main" val="28034255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4573"/>
    </mc:Choice>
    <mc:Fallback xmlns="">
      <p:transition spd="slow" advTm="245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1791136" y="561206"/>
            <a:ext cx="7434070" cy="1364010"/>
          </a:xfrm>
        </p:spPr>
        <p:txBody>
          <a:bodyPr>
            <a:normAutofit/>
          </a:bodyPr>
          <a:lstStyle/>
          <a:p>
            <a:pPr algn="ctr"/>
            <a:r>
              <a:rPr lang="en-US" b="1" dirty="0">
                <a:latin typeface="Arial" panose="020B0604020202020204" pitchFamily="34" charset="0"/>
                <a:cs typeface="Arial" panose="020B0604020202020204" pitchFamily="34" charset="0"/>
              </a:rPr>
              <a:t>ALLOW THE SHOT CLOCK TO CONTINUE TO RUN</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650504" y="1925216"/>
            <a:ext cx="7454077" cy="3867807"/>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The defensive team touches the ball but does NOT gain CONTROL.</a:t>
            </a:r>
          </a:p>
          <a:p>
            <a:pPr>
              <a:lnSpc>
                <a:spcPct val="150000"/>
              </a:lnSpc>
            </a:pPr>
            <a:r>
              <a:rPr lang="en-US" sz="1800" dirty="0">
                <a:latin typeface="Arial" panose="020B0604020202020204" pitchFamily="34" charset="0"/>
                <a:cs typeface="Arial" panose="020B0604020202020204" pitchFamily="34" charset="0"/>
              </a:rPr>
              <a:t>A blocked try/tap is recovered by the OFFENSIVE team.</a:t>
            </a:r>
          </a:p>
          <a:p>
            <a:pPr>
              <a:lnSpc>
                <a:spcPct val="150000"/>
              </a:lnSpc>
            </a:pPr>
            <a:r>
              <a:rPr lang="en-US" sz="1800" dirty="0">
                <a:latin typeface="Arial" panose="020B0604020202020204" pitchFamily="34" charset="0"/>
                <a:cs typeface="Arial" panose="020B0604020202020204" pitchFamily="34" charset="0"/>
              </a:rPr>
              <a:t> A try/tap FAILS to hit the rim or flange and is recovered by the OFFENSIVE team.</a:t>
            </a:r>
          </a:p>
          <a:p>
            <a:pPr>
              <a:lnSpc>
                <a:spcPct val="150000"/>
              </a:lnSpc>
            </a:pPr>
            <a:r>
              <a:rPr lang="en-US" sz="1800" dirty="0">
                <a:latin typeface="Arial" panose="020B0604020202020204" pitchFamily="34" charset="0"/>
                <a:cs typeface="Arial" panose="020B0604020202020204" pitchFamily="34" charset="0"/>
              </a:rPr>
              <a:t>A try for a goal is attempted… be patient to reset.</a:t>
            </a:r>
          </a:p>
          <a:p>
            <a:pPr>
              <a:lnSpc>
                <a:spcPct val="150000"/>
              </a:lnSpc>
            </a:pPr>
            <a:r>
              <a:rPr lang="en-US" sz="1800" dirty="0">
                <a:latin typeface="Arial" panose="020B0604020202020204" pitchFamily="34" charset="0"/>
                <a:cs typeface="Arial" panose="020B0604020202020204" pitchFamily="34" charset="0"/>
              </a:rPr>
              <a:t>A field goal is attempted at the wrong basket.</a:t>
            </a:r>
          </a:p>
          <a:p>
            <a:pPr>
              <a:lnSpc>
                <a:spcPct val="150000"/>
              </a:lnSpc>
            </a:pPr>
            <a:r>
              <a:rPr lang="en-US" sz="1800" dirty="0">
                <a:latin typeface="Arial" panose="020B0604020202020204" pitchFamily="34" charset="0"/>
                <a:cs typeface="Arial" panose="020B0604020202020204" pitchFamily="34" charset="0"/>
              </a:rPr>
              <a:t>During a loose ball and the OFFENSE maintains possession.</a:t>
            </a:r>
          </a:p>
        </p:txBody>
      </p:sp>
      <p:pic>
        <p:nvPicPr>
          <p:cNvPr id="4" name="Slide 8 Shot Clcok">
            <a:hlinkClick r:id="" action="ppaction://media"/>
            <a:extLst>
              <a:ext uri="{FF2B5EF4-FFF2-40B4-BE49-F238E27FC236}">
                <a16:creationId xmlns:a16="http://schemas.microsoft.com/office/drawing/2014/main" id="{6DBB83E0-A948-8C7B-7615-D232B1297E4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080574" y="6248400"/>
            <a:ext cx="609600" cy="609600"/>
          </a:xfrm>
          <a:prstGeom prst="rect">
            <a:avLst/>
          </a:prstGeom>
        </p:spPr>
      </p:pic>
    </p:spTree>
    <p:custDataLst>
      <p:tags r:id="rId1"/>
    </p:custDataLst>
    <p:extLst>
      <p:ext uri="{BB962C8B-B14F-4D97-AF65-F5344CB8AC3E}">
        <p14:creationId xmlns:p14="http://schemas.microsoft.com/office/powerpoint/2010/main" val="4020853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5972"/>
    </mc:Choice>
    <mc:Fallback xmlns="">
      <p:transition spd="slow" advTm="459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530890" y="1258508"/>
            <a:ext cx="11567711" cy="1008993"/>
          </a:xfrm>
        </p:spPr>
        <p:txBody>
          <a:bodyPr>
            <a:normAutofit/>
          </a:bodyPr>
          <a:lstStyle/>
          <a:p>
            <a:pPr algn="ctr"/>
            <a:r>
              <a:rPr lang="en-US" b="1" dirty="0">
                <a:latin typeface="Arial" panose="020B0604020202020204" pitchFamily="34" charset="0"/>
                <a:cs typeface="Arial" panose="020B0604020202020204" pitchFamily="34" charset="0"/>
              </a:rPr>
              <a:t>FULL RESET ON THE SHOT CLOCK WHEN (1/2)</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1399913" y="2016777"/>
            <a:ext cx="6900494" cy="3582715"/>
          </a:xfrm>
        </p:spPr>
        <p:txBody>
          <a:bodyPr>
            <a:normAutofit/>
          </a:bodyPr>
          <a:lstStyle/>
          <a:p>
            <a:pPr>
              <a:lnSpc>
                <a:spcPct val="150000"/>
              </a:lnSpc>
            </a:pPr>
            <a:r>
              <a:rPr lang="en-US" sz="1800" dirty="0">
                <a:latin typeface="Arial" panose="020B0604020202020204" pitchFamily="34" charset="0"/>
                <a:cs typeface="Arial" panose="020B0604020202020204" pitchFamily="34" charset="0"/>
              </a:rPr>
              <a:t>There is a change of possession with a new team in CONTROL.</a:t>
            </a:r>
          </a:p>
          <a:p>
            <a:pPr>
              <a:lnSpc>
                <a:spcPct val="150000"/>
              </a:lnSpc>
            </a:pPr>
            <a:r>
              <a:rPr lang="en-US" sz="1800" dirty="0">
                <a:latin typeface="Arial" panose="020B0604020202020204" pitchFamily="34" charset="0"/>
                <a:cs typeface="Arial" panose="020B0604020202020204" pitchFamily="34" charset="0"/>
              </a:rPr>
              <a:t>There is a single personal foul. (Play clock stops also)</a:t>
            </a:r>
          </a:p>
          <a:p>
            <a:pPr>
              <a:lnSpc>
                <a:spcPct val="150000"/>
              </a:lnSpc>
            </a:pPr>
            <a:r>
              <a:rPr lang="en-US" sz="1800" dirty="0">
                <a:latin typeface="Arial" panose="020B0604020202020204" pitchFamily="34" charset="0"/>
                <a:cs typeface="Arial" panose="020B0604020202020204" pitchFamily="34" charset="0"/>
              </a:rPr>
              <a:t>There is a single technical foul on the defensive team. (Play clock stops also)</a:t>
            </a:r>
          </a:p>
          <a:p>
            <a:pPr>
              <a:lnSpc>
                <a:spcPct val="150000"/>
              </a:lnSpc>
            </a:pPr>
            <a:r>
              <a:rPr lang="en-US" sz="1800" dirty="0">
                <a:latin typeface="Arial" panose="020B0604020202020204" pitchFamily="34" charset="0"/>
                <a:cs typeface="Arial" panose="020B0604020202020204" pitchFamily="34" charset="0"/>
              </a:rPr>
              <a:t>A try/tap for a goal hits the rim or flange then a team possesses the ball.</a:t>
            </a:r>
          </a:p>
          <a:p>
            <a:pPr marL="0" indent="0">
              <a:lnSpc>
                <a:spcPct val="150000"/>
              </a:lnSpc>
              <a:buNone/>
            </a:pPr>
            <a:endParaRPr lang="en-US" sz="1800" dirty="0"/>
          </a:p>
        </p:txBody>
      </p:sp>
      <p:pic>
        <p:nvPicPr>
          <p:cNvPr id="7" name="Picture 6" descr="shot clock.jpg">
            <a:extLst>
              <a:ext uri="{FF2B5EF4-FFF2-40B4-BE49-F238E27FC236}">
                <a16:creationId xmlns:a16="http://schemas.microsoft.com/office/drawing/2014/main" id="{AD204B02-635B-C6D8-0D4D-60BE6E8FC4F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8069" y="3146006"/>
            <a:ext cx="2464772" cy="184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lide 9 Shot Clock">
            <a:hlinkClick r:id="" action="ppaction://media"/>
            <a:extLst>
              <a:ext uri="{FF2B5EF4-FFF2-40B4-BE49-F238E27FC236}">
                <a16:creationId xmlns:a16="http://schemas.microsoft.com/office/drawing/2014/main" id="{0EE43288-3FC4-9EFF-2DCB-D2B6C04DF00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0868393" y="6248400"/>
            <a:ext cx="609600" cy="609600"/>
          </a:xfrm>
          <a:prstGeom prst="rect">
            <a:avLst/>
          </a:prstGeom>
        </p:spPr>
      </p:pic>
    </p:spTree>
    <p:custDataLst>
      <p:tags r:id="rId1"/>
    </p:custDataLst>
    <p:extLst>
      <p:ext uri="{BB962C8B-B14F-4D97-AF65-F5344CB8AC3E}">
        <p14:creationId xmlns:p14="http://schemas.microsoft.com/office/powerpoint/2010/main" val="27168072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8129"/>
    </mc:Choice>
    <mc:Fallback xmlns="">
      <p:transition spd="slow" advTm="381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2.xml><?xml version="1.0" encoding="utf-8"?>
<ds:datastoreItem xmlns:ds="http://schemas.openxmlformats.org/officeDocument/2006/customXml" ds:itemID="{4710EE66-8707-456F-8F2E-091D581CB030}">
  <ds:schemaRef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 ds:uri="71af3243-3dd4-4a8d-8c0d-dd76da1f02a5"/>
    <ds:schemaRef ds:uri="http://schemas.microsoft.com/office/infopath/2007/PartnerControls"/>
    <ds:schemaRef ds:uri="16c05727-aa75-4e4a-9b5f-8a80a1165891"/>
  </ds:schemaRefs>
</ds:datastoreItem>
</file>

<file path=customXml/itemProps3.xml><?xml version="1.0" encoding="utf-8"?>
<ds:datastoreItem xmlns:ds="http://schemas.openxmlformats.org/officeDocument/2006/customXml" ds:itemID="{AB96CC85-5758-41C0-8EFD-737AFB69121D}">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Gallery</Template>
  <TotalTime>11085</TotalTime>
  <Words>2055</Words>
  <Application>Microsoft Office PowerPoint</Application>
  <PresentationFormat>Widescreen</PresentationFormat>
  <Paragraphs>150</Paragraphs>
  <Slides>16</Slides>
  <Notes>16</Notes>
  <HiddenSlides>0</HiddenSlides>
  <MMClips>16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Algerian</vt:lpstr>
      <vt:lpstr>Arial</vt:lpstr>
      <vt:lpstr>Calibri</vt:lpstr>
      <vt:lpstr>Gill Sans MT</vt:lpstr>
      <vt:lpstr>Gallery</vt:lpstr>
      <vt:lpstr>BASKETBALL SHOT CLOCK TRAINING  </vt:lpstr>
      <vt:lpstr>Procedures (1/3)</vt:lpstr>
      <vt:lpstr>Procedures (2/3)</vt:lpstr>
      <vt:lpstr>Procedures (3/3)</vt:lpstr>
      <vt:lpstr>OFFICIALS SIGNALS</vt:lpstr>
      <vt:lpstr>START THE SHOT CLOCK WHEN</vt:lpstr>
      <vt:lpstr>ALLOW THE SHOT CLOCK TO RUN</vt:lpstr>
      <vt:lpstr>ALLOW THE SHOT CLOCK TO CONTINUE TO RUN</vt:lpstr>
      <vt:lpstr>FULL RESET ON THE SHOT CLOCK WHEN (1/2)</vt:lpstr>
      <vt:lpstr>FULL RESET ON THE SHOT CLOCK WHEN (2/2)</vt:lpstr>
      <vt:lpstr>NO RESET ON THE SHOT CLOCK WHEN (1/2)</vt:lpstr>
      <vt:lpstr>NO RESET ON THE SHOT CLOCK WHEN (2/2)</vt:lpstr>
      <vt:lpstr>CHEAT SHEET</vt:lpstr>
      <vt:lpstr>ADDITIONAL THOUGHTS (1/2)</vt:lpstr>
      <vt:lpstr>ADDITIONAL THOUGHTS (2/2)</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SPORT/ACTIVITY  Title  Date</dc:title>
  <dc:creator>Chris Cuellar</dc:creator>
  <cp:lastModifiedBy>Kris Welch</cp:lastModifiedBy>
  <cp:revision>7</cp:revision>
  <cp:lastPrinted>2023-09-05T16:00:15Z</cp:lastPrinted>
  <dcterms:created xsi:type="dcterms:W3CDTF">2022-09-15T14:43:18Z</dcterms:created>
  <dcterms:modified xsi:type="dcterms:W3CDTF">2023-09-12T18:20:51Z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5327160D-9C91-4EB2-A0D2-017A87CFBE30</vt:lpwstr>
  </property>
  <property fmtid="{D5CDD505-2E9C-101B-9397-08002B2CF9AE}" pid="4" name="ArticulatePath">
    <vt:lpwstr>https://iowahighschoola-my.sharepoint.com/personal/ttharp_iahsaa_org/Documents/Documents/Tharp-Basketball-2022-2023/BB Shot Clock Training 9.15.22</vt:lpwstr>
  </property>
</Properties>
</file>